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17.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303" r:id="rId2"/>
    <p:sldId id="260" r:id="rId3"/>
    <p:sldId id="326" r:id="rId4"/>
    <p:sldId id="329" r:id="rId5"/>
    <p:sldId id="327" r:id="rId6"/>
    <p:sldId id="265" r:id="rId7"/>
    <p:sldId id="257" r:id="rId8"/>
    <p:sldId id="328" r:id="rId9"/>
    <p:sldId id="310" r:id="rId10"/>
    <p:sldId id="320" r:id="rId11"/>
    <p:sldId id="321" r:id="rId12"/>
    <p:sldId id="330" r:id="rId13"/>
    <p:sldId id="314" r:id="rId14"/>
    <p:sldId id="276" r:id="rId15"/>
    <p:sldId id="315" r:id="rId16"/>
    <p:sldId id="297" r:id="rId17"/>
    <p:sldId id="266" r:id="rId18"/>
    <p:sldId id="267" r:id="rId19"/>
    <p:sldId id="272" r:id="rId20"/>
    <p:sldId id="269" r:id="rId21"/>
    <p:sldId id="324" r:id="rId22"/>
    <p:sldId id="280" r:id="rId23"/>
  </p:sldIdLst>
  <p:sldSz cx="9906000" cy="6858000" type="A4"/>
  <p:notesSz cx="6735763" cy="9866313"/>
  <p:custDataLst>
    <p:tags r:id="rId26"/>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052" userDrawn="1">
          <p15:clr>
            <a:srgbClr val="A4A3A4"/>
          </p15:clr>
        </p15:guide>
        <p15:guide id="3" pos="3188" userDrawn="1">
          <p15:clr>
            <a:srgbClr val="A4A3A4"/>
          </p15:clr>
        </p15:guide>
        <p15:guide id="4" orient="horz" pos="2523" userDrawn="1">
          <p15:clr>
            <a:srgbClr val="A4A3A4"/>
          </p15:clr>
        </p15:guide>
        <p15:guide id="5" pos="285" userDrawn="1">
          <p15:clr>
            <a:srgbClr val="A4A3A4"/>
          </p15:clr>
        </p15:guide>
        <p15:guide id="6" orient="horz" pos="1003" userDrawn="1">
          <p15:clr>
            <a:srgbClr val="A4A3A4"/>
          </p15:clr>
        </p15:guide>
        <p15:guide id="7" pos="5955" userDrawn="1">
          <p15:clr>
            <a:srgbClr val="A4A3A4"/>
          </p15:clr>
        </p15:guide>
        <p15:guide id="8" pos="3256" userDrawn="1">
          <p15:clr>
            <a:srgbClr val="A4A3A4"/>
          </p15:clr>
        </p15:guide>
        <p15:guide id="9" pos="353" userDrawn="1">
          <p15:clr>
            <a:srgbClr val="A4A3A4"/>
          </p15:clr>
        </p15:guide>
        <p15:guide id="10" orient="horz" pos="3952" userDrawn="1">
          <p15:clr>
            <a:srgbClr val="A4A3A4"/>
          </p15:clr>
        </p15:guide>
        <p15:guide id="11" orient="horz" pos="3861" userDrawn="1">
          <p15:clr>
            <a:srgbClr val="A4A3A4"/>
          </p15:clr>
        </p15:guide>
        <p15:guide id="12" orient="horz" pos="2296" userDrawn="1">
          <p15:clr>
            <a:srgbClr val="A4A3A4"/>
          </p15:clr>
        </p15:guide>
        <p15:guide id="14" orient="horz" pos="2704" userDrawn="1">
          <p15:clr>
            <a:srgbClr val="A4A3A4"/>
          </p15:clr>
        </p15:guide>
        <p15:guide id="15"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s, Heiko" initials="W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0049A4"/>
    <a:srgbClr val="BFBFBF"/>
    <a:srgbClr val="7FA4D1"/>
    <a:srgbClr val="FFCCCC"/>
    <a:srgbClr val="D9E4F1"/>
    <a:srgbClr val="BFD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28" autoAdjust="0"/>
    <p:restoredTop sz="94660"/>
  </p:normalViewPr>
  <p:slideViewPr>
    <p:cSldViewPr snapToGrid="0">
      <p:cViewPr varScale="1">
        <p:scale>
          <a:sx n="69" d="100"/>
          <a:sy n="69" d="100"/>
        </p:scale>
        <p:origin x="72" y="3372"/>
      </p:cViewPr>
      <p:guideLst>
        <p:guide orient="horz" pos="2409"/>
        <p:guide pos="3052"/>
        <p:guide pos="3188"/>
        <p:guide orient="horz" pos="2523"/>
        <p:guide pos="285"/>
        <p:guide orient="horz" pos="1003"/>
        <p:guide pos="5955"/>
        <p:guide pos="3256"/>
        <p:guide pos="353"/>
        <p:guide orient="horz" pos="3952"/>
        <p:guide orient="horz" pos="3861"/>
        <p:guide orient="horz" pos="2296"/>
        <p:guide orient="horz" pos="2704"/>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er\Desktop\160620_BDI-Studi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Peter\Desktop\160620_BDI-Studi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ter\Desktop\160620_BDI-Stud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spPr>
            <a:ln w="19050" cap="rnd">
              <a:noFill/>
              <a:round/>
            </a:ln>
            <a:effectLst/>
          </c:spPr>
          <c:marker>
            <c:symbol val="none"/>
          </c:marker>
          <c:dLbls>
            <c:dLbl>
              <c:idx val="0"/>
              <c:layout>
                <c:manualLayout>
                  <c:x val="-4.8996913580246944E-2"/>
                  <c:y val="2.69639065817409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4B5-4E97-A127-8081AB9BC41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4B5-4E97-A127-8081AB9BC41F}"/>
                </c:ext>
                <c:ext xmlns:c15="http://schemas.microsoft.com/office/drawing/2012/chart" uri="{CE6537A1-D6FC-4f65-9D91-7224C49458BB}"/>
              </c:extLst>
            </c:dLbl>
            <c:dLbl>
              <c:idx val="2"/>
              <c:layout>
                <c:manualLayout>
                  <c:x val="-3.67476851851853E-2"/>
                  <c:y val="2.69639065817409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4B5-4E97-A127-8081AB9BC41F}"/>
                </c:ext>
                <c:ext xmlns:c15="http://schemas.microsoft.com/office/drawing/2012/chart" uri="{CE6537A1-D6FC-4f65-9D91-7224C49458BB}"/>
              </c:extLst>
            </c:dLbl>
            <c:dLbl>
              <c:idx val="3"/>
              <c:layout>
                <c:manualLayout>
                  <c:x val="-3.3685378086419644E-2"/>
                  <c:y val="2.69639065817409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4B5-4E97-A127-8081AB9BC41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Tabelle1!$M$163:$P$163</c:f>
              <c:strCache>
                <c:ptCount val="4"/>
                <c:pt idx="0">
                  <c:v>Aufsichtsrat</c:v>
                </c:pt>
                <c:pt idx="1">
                  <c:v>Vorstand</c:v>
                </c:pt>
                <c:pt idx="2">
                  <c:v>FK-Ebene 1</c:v>
                </c:pt>
                <c:pt idx="3">
                  <c:v>FK-Ebene 2</c:v>
                </c:pt>
              </c:strCache>
            </c:strRef>
          </c:cat>
          <c:val>
            <c:numRef>
              <c:f>Tabelle1!$M$164:$P$164</c:f>
              <c:numCache>
                <c:formatCode>General</c:formatCode>
                <c:ptCount val="4"/>
                <c:pt idx="0">
                  <c:v>13.5</c:v>
                </c:pt>
                <c:pt idx="1">
                  <c:v>0</c:v>
                </c:pt>
                <c:pt idx="2" formatCode="0.0">
                  <c:v>5.75</c:v>
                </c:pt>
                <c:pt idx="3">
                  <c:v>10</c:v>
                </c:pt>
              </c:numCache>
            </c:numRef>
          </c:val>
          <c:smooth val="0"/>
          <c:extLst xmlns:c16r2="http://schemas.microsoft.com/office/drawing/2015/06/chart">
            <c:ext xmlns:c16="http://schemas.microsoft.com/office/drawing/2014/chart" uri="{C3380CC4-5D6E-409C-BE32-E72D297353CC}">
              <c16:uniqueId val="{00000004-44B5-4E97-A127-8081AB9BC41F}"/>
            </c:ext>
          </c:extLst>
        </c:ser>
        <c:ser>
          <c:idx val="1"/>
          <c:order val="1"/>
          <c:spPr>
            <a:ln w="19050" cap="rnd">
              <a:noFill/>
              <a:round/>
            </a:ln>
            <a:effectLst/>
          </c:spPr>
          <c:marker>
            <c:symbol val="none"/>
          </c:marker>
          <c:dLbls>
            <c:dLbl>
              <c:idx val="0"/>
              <c:layout>
                <c:manualLayout>
                  <c:x val="3.674768518518512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4B5-4E97-A127-8081AB9BC41F}"/>
                </c:ext>
                <c:ext xmlns:c15="http://schemas.microsoft.com/office/drawing/2012/chart" uri="{CE6537A1-D6FC-4f65-9D91-7224C49458BB}"/>
              </c:extLst>
            </c:dLbl>
            <c:dLbl>
              <c:idx val="1"/>
              <c:layout>
                <c:manualLayout>
                  <c:x val="3.3685378086419755E-2"/>
                  <c:y val="-3.14578910120313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4B5-4E97-A127-8081AB9BC41F}"/>
                </c:ext>
                <c:ext xmlns:c15="http://schemas.microsoft.com/office/drawing/2012/chart" uri="{CE6537A1-D6FC-4f65-9D91-7224C49458BB}"/>
              </c:extLst>
            </c:dLbl>
            <c:dLbl>
              <c:idx val="2"/>
              <c:layout>
                <c:manualLayout>
                  <c:x val="3.062307098765420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4B5-4E97-A127-8081AB9BC41F}"/>
                </c:ext>
                <c:ext xmlns:c15="http://schemas.microsoft.com/office/drawing/2012/chart" uri="{CE6537A1-D6FC-4f65-9D91-7224C49458BB}"/>
              </c:extLst>
            </c:dLbl>
            <c:dLbl>
              <c:idx val="3"/>
              <c:layout>
                <c:manualLayout>
                  <c:x val="3.062307098765432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4B5-4E97-A127-8081AB9BC41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Tabelle1!$M$163:$P$163</c:f>
              <c:strCache>
                <c:ptCount val="4"/>
                <c:pt idx="0">
                  <c:v>Aufsichtsrat</c:v>
                </c:pt>
                <c:pt idx="1">
                  <c:v>Vorstand</c:v>
                </c:pt>
                <c:pt idx="2">
                  <c:v>FK-Ebene 1</c:v>
                </c:pt>
                <c:pt idx="3">
                  <c:v>FK-Ebene 2</c:v>
                </c:pt>
              </c:strCache>
            </c:strRef>
          </c:cat>
          <c:val>
            <c:numRef>
              <c:f>Tabelle1!$M$165:$P$165</c:f>
              <c:numCache>
                <c:formatCode>General</c:formatCode>
                <c:ptCount val="4"/>
                <c:pt idx="0">
                  <c:v>25</c:v>
                </c:pt>
                <c:pt idx="1">
                  <c:v>0</c:v>
                </c:pt>
                <c:pt idx="2">
                  <c:v>11</c:v>
                </c:pt>
                <c:pt idx="3">
                  <c:v>16.7</c:v>
                </c:pt>
              </c:numCache>
            </c:numRef>
          </c:val>
          <c:smooth val="0"/>
          <c:extLst xmlns:c16r2="http://schemas.microsoft.com/office/drawing/2015/06/chart">
            <c:ext xmlns:c16="http://schemas.microsoft.com/office/drawing/2014/chart" uri="{C3380CC4-5D6E-409C-BE32-E72D297353CC}">
              <c16:uniqueId val="{00000009-44B5-4E97-A127-8081AB9BC41F}"/>
            </c:ext>
          </c:extLst>
        </c:ser>
        <c:ser>
          <c:idx val="2"/>
          <c:order val="2"/>
          <c:spPr>
            <a:ln w="19050" cap="rnd">
              <a:noFill/>
              <a:round/>
            </a:ln>
            <a:effectLst/>
          </c:spPr>
          <c:marker>
            <c:symbol val="none"/>
          </c:marker>
          <c:dLbls>
            <c:delete val="1"/>
          </c:dLbls>
          <c:cat>
            <c:strRef>
              <c:f>Tabelle1!$M$163:$P$163</c:f>
              <c:strCache>
                <c:ptCount val="4"/>
                <c:pt idx="0">
                  <c:v>Aufsichtsrat</c:v>
                </c:pt>
                <c:pt idx="1">
                  <c:v>Vorstand</c:v>
                </c:pt>
                <c:pt idx="2">
                  <c:v>FK-Ebene 1</c:v>
                </c:pt>
                <c:pt idx="3">
                  <c:v>FK-Ebene 2</c:v>
                </c:pt>
              </c:strCache>
            </c:strRef>
          </c:cat>
          <c:val>
            <c:numRef>
              <c:f>Tabelle1!$M$166:$P$166</c:f>
              <c:numCache>
                <c:formatCode>General</c:formatCode>
                <c:ptCount val="4"/>
                <c:pt idx="0">
                  <c:v>30</c:v>
                </c:pt>
                <c:pt idx="1">
                  <c:v>11</c:v>
                </c:pt>
                <c:pt idx="2">
                  <c:v>20</c:v>
                </c:pt>
                <c:pt idx="3">
                  <c:v>25</c:v>
                </c:pt>
              </c:numCache>
            </c:numRef>
          </c:val>
          <c:smooth val="0"/>
          <c:extLst xmlns:c16r2="http://schemas.microsoft.com/office/drawing/2015/06/chart">
            <c:ext xmlns:c16="http://schemas.microsoft.com/office/drawing/2014/chart" uri="{C3380CC4-5D6E-409C-BE32-E72D297353CC}">
              <c16:uniqueId val="{0000000A-44B5-4E97-A127-8081AB9BC41F}"/>
            </c:ext>
          </c:extLst>
        </c:ser>
        <c:ser>
          <c:idx val="3"/>
          <c:order val="3"/>
          <c:spPr>
            <a:ln w="19050" cap="rnd">
              <a:noFill/>
              <a:round/>
            </a:ln>
            <a:effectLst/>
          </c:spPr>
          <c:marker>
            <c:symbol val="none"/>
          </c:marker>
          <c:dLbls>
            <c:dLbl>
              <c:idx val="0"/>
              <c:layout>
                <c:manualLayout>
                  <c:x val="-4.2872299382716077E-2"/>
                  <c:y val="-3.5951875442321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4B5-4E97-A127-8081AB9BC41F}"/>
                </c:ext>
                <c:ext xmlns:c15="http://schemas.microsoft.com/office/drawing/2012/chart" uri="{CE6537A1-D6FC-4f65-9D91-7224C49458BB}"/>
              </c:extLst>
            </c:dLbl>
            <c:dLbl>
              <c:idx val="1"/>
              <c:layout>
                <c:manualLayout>
                  <c:x val="-3.9809992283950615E-2"/>
                  <c:y val="-2.24699221514508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4B5-4E97-A127-8081AB9BC41F}"/>
                </c:ext>
                <c:ext xmlns:c15="http://schemas.microsoft.com/office/drawing/2012/chart" uri="{CE6537A1-D6FC-4f65-9D91-7224C49458BB}"/>
              </c:extLst>
            </c:dLbl>
            <c:dLbl>
              <c:idx val="2"/>
              <c:layout>
                <c:manualLayout>
                  <c:x val="-3.9809992283950726E-2"/>
                  <c:y val="-2.69639065817409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4B5-4E97-A127-8081AB9BC41F}"/>
                </c:ext>
                <c:ext xmlns:c15="http://schemas.microsoft.com/office/drawing/2012/chart" uri="{CE6537A1-D6FC-4f65-9D91-7224C49458BB}"/>
              </c:extLst>
            </c:dLbl>
            <c:dLbl>
              <c:idx val="3"/>
              <c:layout>
                <c:manualLayout>
                  <c:x val="-3.9809992283950615E-2"/>
                  <c:y val="-2.69639065817410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4B5-4E97-A127-8081AB9BC41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Tabelle1!$M$163:$P$163</c:f>
              <c:strCache>
                <c:ptCount val="4"/>
                <c:pt idx="0">
                  <c:v>Aufsichtsrat</c:v>
                </c:pt>
                <c:pt idx="1">
                  <c:v>Vorstand</c:v>
                </c:pt>
                <c:pt idx="2">
                  <c:v>FK-Ebene 1</c:v>
                </c:pt>
                <c:pt idx="3">
                  <c:v>FK-Ebene 2</c:v>
                </c:pt>
              </c:strCache>
            </c:strRef>
          </c:cat>
          <c:val>
            <c:numRef>
              <c:f>Tabelle1!$M$167:$P$167</c:f>
              <c:numCache>
                <c:formatCode>General</c:formatCode>
                <c:ptCount val="4"/>
                <c:pt idx="0">
                  <c:v>30</c:v>
                </c:pt>
                <c:pt idx="1">
                  <c:v>11</c:v>
                </c:pt>
                <c:pt idx="2">
                  <c:v>20</c:v>
                </c:pt>
                <c:pt idx="3">
                  <c:v>25</c:v>
                </c:pt>
              </c:numCache>
            </c:numRef>
          </c:val>
          <c:smooth val="0"/>
          <c:extLst xmlns:c16r2="http://schemas.microsoft.com/office/drawing/2015/06/chart">
            <c:ext xmlns:c16="http://schemas.microsoft.com/office/drawing/2014/chart" uri="{C3380CC4-5D6E-409C-BE32-E72D297353CC}">
              <c16:uniqueId val="{0000000F-44B5-4E97-A127-8081AB9BC41F}"/>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bg1">
                  <a:lumMod val="85000"/>
                </a:schemeClr>
              </a:solidFill>
              <a:ln w="9525" cap="flat" cmpd="sng" algn="ctr">
                <a:solidFill>
                  <a:schemeClr val="bg1">
                    <a:lumMod val="7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257449704"/>
        <c:axId val="257450096"/>
      </c:stockChart>
      <c:catAx>
        <c:axId val="25744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57450096"/>
        <c:crosses val="autoZero"/>
        <c:auto val="1"/>
        <c:lblAlgn val="ctr"/>
        <c:lblOffset val="100"/>
        <c:noMultiLvlLbl val="0"/>
      </c:catAx>
      <c:valAx>
        <c:axId val="25745009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574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5350287735473568"/>
          <c:y val="1.5399458466901121E-3"/>
          <c:w val="0.56619700516531379"/>
          <c:h val="0.99846005415330985"/>
        </c:manualLayout>
      </c:layout>
      <c:barChart>
        <c:barDir val="bar"/>
        <c:grouping val="clustered"/>
        <c:varyColors val="0"/>
        <c:ser>
          <c:idx val="0"/>
          <c:order val="0"/>
          <c:tx>
            <c:strRef>
              <c:f>Tabelle1!$B$1</c:f>
              <c:strCache>
                <c:ptCount val="1"/>
                <c:pt idx="0">
                  <c:v>Spalte1</c:v>
                </c:pt>
              </c:strCache>
            </c:strRef>
          </c:tx>
          <c:spPr>
            <a:solidFill>
              <a:schemeClr val="bg1">
                <a:lumMod val="50000"/>
              </a:schemeClr>
            </a:solidFill>
          </c:spPr>
          <c:invertIfNegative val="0"/>
          <c:dPt>
            <c:idx val="1"/>
            <c:invertIfNegative val="0"/>
            <c:bubble3D val="0"/>
            <c:extLst xmlns:c16r2="http://schemas.microsoft.com/office/drawing/2015/06/chart">
              <c:ext xmlns:c16="http://schemas.microsoft.com/office/drawing/2014/chart" uri="{C3380CC4-5D6E-409C-BE32-E72D297353CC}">
                <c16:uniqueId val="{00000000-3F66-4E52-B773-3C1B7122B0A8}"/>
              </c:ext>
            </c:extLst>
          </c:dPt>
          <c:dPt>
            <c:idx val="2"/>
            <c:invertIfNegative val="0"/>
            <c:bubble3D val="0"/>
            <c:extLst xmlns:c16r2="http://schemas.microsoft.com/office/drawing/2015/06/chart">
              <c:ext xmlns:c16="http://schemas.microsoft.com/office/drawing/2014/chart" uri="{C3380CC4-5D6E-409C-BE32-E72D297353CC}">
                <c16:uniqueId val="{00000001-3F66-4E52-B773-3C1B7122B0A8}"/>
              </c:ext>
            </c:extLst>
          </c:dPt>
          <c:dPt>
            <c:idx val="6"/>
            <c:invertIfNegative val="0"/>
            <c:bubble3D val="0"/>
            <c:extLst xmlns:c16r2="http://schemas.microsoft.com/office/drawing/2015/06/chart">
              <c:ext xmlns:c16="http://schemas.microsoft.com/office/drawing/2014/chart" uri="{C3380CC4-5D6E-409C-BE32-E72D297353CC}">
                <c16:uniqueId val="{00000002-3F66-4E52-B773-3C1B7122B0A8}"/>
              </c:ext>
            </c:extLst>
          </c:dPt>
          <c:dLbls>
            <c:spPr>
              <a:noFill/>
              <a:ln>
                <a:noFill/>
              </a:ln>
              <a:effectLst/>
            </c:spPr>
            <c:txPr>
              <a:bodyPr/>
              <a:lstStyle/>
              <a:p>
                <a:pPr>
                  <a:defRPr sz="1000">
                    <a:solidFill>
                      <a:schemeClr val="tx1">
                        <a:lumMod val="65000"/>
                        <a:lumOff val="35000"/>
                      </a:schemeClr>
                    </a:solidFill>
                    <a:latin typeface="Arial Narrow" panose="020B060602020203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Tabelle1!$A$2:$A$9</c:f>
              <c:strCache>
                <c:ptCount val="8"/>
                <c:pt idx="0">
                  <c:v>Sonstige</c:v>
                </c:pt>
                <c:pt idx="1">
                  <c:v>Diversity &amp; Inclusion</c:v>
                </c:pt>
                <c:pt idx="2">
                  <c:v>Kaufmännischer Bereich</c:v>
                </c:pt>
                <c:pt idx="3">
                  <c:v>Corporate Communications</c:v>
                </c:pt>
                <c:pt idx="4">
                  <c:v>Investor Relations</c:v>
                </c:pt>
                <c:pt idx="5">
                  <c:v>Geschäftsführung/Vorstand</c:v>
                </c:pt>
                <c:pt idx="6">
                  <c:v>Rechtsabteilung</c:v>
                </c:pt>
                <c:pt idx="7">
                  <c:v>HR</c:v>
                </c:pt>
              </c:strCache>
            </c:strRef>
          </c:cat>
          <c:val>
            <c:numRef>
              <c:f>Tabelle1!$B$2:$B$9</c:f>
              <c:numCache>
                <c:formatCode>0%</c:formatCode>
                <c:ptCount val="8"/>
                <c:pt idx="0">
                  <c:v>0.06</c:v>
                </c:pt>
                <c:pt idx="1">
                  <c:v>0.02</c:v>
                </c:pt>
                <c:pt idx="2">
                  <c:v>0.03</c:v>
                </c:pt>
                <c:pt idx="3">
                  <c:v>0.09</c:v>
                </c:pt>
                <c:pt idx="4">
                  <c:v>0.09</c:v>
                </c:pt>
                <c:pt idx="5">
                  <c:v>0.1</c:v>
                </c:pt>
                <c:pt idx="6">
                  <c:v>0.11</c:v>
                </c:pt>
                <c:pt idx="7">
                  <c:v>0.5</c:v>
                </c:pt>
              </c:numCache>
            </c:numRef>
          </c:val>
          <c:extLst xmlns:c16r2="http://schemas.microsoft.com/office/drawing/2015/06/chart">
            <c:ext xmlns:c16="http://schemas.microsoft.com/office/drawing/2014/chart" uri="{C3380CC4-5D6E-409C-BE32-E72D297353CC}">
              <c16:uniqueId val="{00000003-3F66-4E52-B773-3C1B7122B0A8}"/>
            </c:ext>
          </c:extLst>
        </c:ser>
        <c:dLbls>
          <c:showLegendKey val="0"/>
          <c:showVal val="0"/>
          <c:showCatName val="0"/>
          <c:showSerName val="0"/>
          <c:showPercent val="0"/>
          <c:showBubbleSize val="0"/>
        </c:dLbls>
        <c:gapWidth val="100"/>
        <c:axId val="376820400"/>
        <c:axId val="376820792"/>
      </c:barChart>
      <c:valAx>
        <c:axId val="376820792"/>
        <c:scaling>
          <c:orientation val="minMax"/>
        </c:scaling>
        <c:delete val="0"/>
        <c:axPos val="b"/>
        <c:majorGridlines>
          <c:spPr>
            <a:ln>
              <a:solidFill>
                <a:schemeClr val="bg1">
                  <a:lumMod val="95000"/>
                </a:schemeClr>
              </a:solidFill>
            </a:ln>
          </c:spPr>
        </c:majorGridlines>
        <c:numFmt formatCode="0%" sourceLinked="1"/>
        <c:majorTickMark val="out"/>
        <c:minorTickMark val="none"/>
        <c:tickLblPos val="nextTo"/>
        <c:txPr>
          <a:bodyPr/>
          <a:lstStyle/>
          <a:p>
            <a:pPr>
              <a:defRPr sz="1000">
                <a:solidFill>
                  <a:schemeClr val="tx1">
                    <a:lumMod val="65000"/>
                    <a:lumOff val="35000"/>
                  </a:schemeClr>
                </a:solidFill>
              </a:defRPr>
            </a:pPr>
            <a:endParaRPr lang="de-DE"/>
          </a:p>
        </c:txPr>
        <c:crossAx val="376820400"/>
        <c:crosses val="autoZero"/>
        <c:crossBetween val="between"/>
      </c:valAx>
      <c:catAx>
        <c:axId val="376820400"/>
        <c:scaling>
          <c:orientation val="minMax"/>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de-DE"/>
          </a:p>
        </c:txPr>
        <c:crossAx val="376820792"/>
        <c:crosses val="autoZero"/>
        <c:auto val="1"/>
        <c:lblAlgn val="ctr"/>
        <c:lblOffset val="100"/>
        <c:noMultiLvlLbl val="0"/>
      </c:cat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59072116446552E-2"/>
          <c:y val="3.9038332456810529E-2"/>
          <c:w val="0.89387955841382116"/>
          <c:h val="0.84423848878785457"/>
        </c:manualLayout>
      </c:layout>
      <c:stockChart>
        <c:ser>
          <c:idx val="0"/>
          <c:order val="0"/>
          <c:spPr>
            <a:ln w="19050" cap="rnd">
              <a:noFill/>
              <a:round/>
            </a:ln>
            <a:effectLst/>
          </c:spPr>
          <c:marker>
            <c:symbol val="none"/>
          </c:marker>
          <c:dLbls>
            <c:dLbl>
              <c:idx val="0"/>
              <c:layout>
                <c:manualLayout>
                  <c:x val="-3.9621678486614111E-2"/>
                  <c:y val="3.1940453828299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2B4-40A5-92CD-D5220DF96C0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32B4-40A5-92CD-D5220DF96C00}"/>
                </c:ext>
                <c:ext xmlns:c15="http://schemas.microsoft.com/office/drawing/2012/chart" uri="{CE6537A1-D6FC-4f65-9D91-7224C49458BB}"/>
              </c:extLst>
            </c:dLbl>
            <c:dLbl>
              <c:idx val="2"/>
              <c:layout>
                <c:manualLayout>
                  <c:x val="-3.4338788021732229E-2"/>
                  <c:y val="2.83915145140440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2B4-40A5-92CD-D5220DF96C00}"/>
                </c:ext>
                <c:ext xmlns:c15="http://schemas.microsoft.com/office/drawing/2012/chart" uri="{CE6537A1-D6FC-4f65-9D91-7224C49458BB}"/>
              </c:extLst>
            </c:dLbl>
            <c:dLbl>
              <c:idx val="3"/>
              <c:layout>
                <c:manualLayout>
                  <c:x val="-2.9055897556850445E-2"/>
                  <c:y val="2.48425751997884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2B4-40A5-92CD-D5220DF96C0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de-DE"/>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Tabelle1!$E$163:$H$163</c:f>
              <c:strCache>
                <c:ptCount val="4"/>
                <c:pt idx="0">
                  <c:v>Aufsichtsrat</c:v>
                </c:pt>
                <c:pt idx="1">
                  <c:v>Vorstand</c:v>
                </c:pt>
                <c:pt idx="2">
                  <c:v>FK-Ebene 1</c:v>
                </c:pt>
                <c:pt idx="3">
                  <c:v>FK-Ebene 2</c:v>
                </c:pt>
              </c:strCache>
            </c:strRef>
          </c:cat>
          <c:val>
            <c:numRef>
              <c:f>Tabelle1!$E$164:$H$164</c:f>
              <c:numCache>
                <c:formatCode>General</c:formatCode>
                <c:ptCount val="4"/>
                <c:pt idx="0">
                  <c:v>16.600000000000001</c:v>
                </c:pt>
                <c:pt idx="1">
                  <c:v>0</c:v>
                </c:pt>
                <c:pt idx="2">
                  <c:v>10</c:v>
                </c:pt>
                <c:pt idx="3">
                  <c:v>15</c:v>
                </c:pt>
              </c:numCache>
            </c:numRef>
          </c:val>
          <c:smooth val="0"/>
          <c:extLst xmlns:c16r2="http://schemas.microsoft.com/office/drawing/2015/06/chart">
            <c:ext xmlns:c16="http://schemas.microsoft.com/office/drawing/2014/chart" uri="{C3380CC4-5D6E-409C-BE32-E72D297353CC}">
              <c16:uniqueId val="{00000004-32B4-40A5-92CD-D5220DF96C00}"/>
            </c:ext>
          </c:extLst>
        </c:ser>
        <c:ser>
          <c:idx val="1"/>
          <c:order val="1"/>
          <c:spPr>
            <a:ln w="19050" cap="rnd">
              <a:noFill/>
              <a:round/>
            </a:ln>
            <a:effectLst/>
          </c:spPr>
          <c:marker>
            <c:symbol val="none"/>
          </c:marker>
          <c:dLbls>
            <c:dLbl>
              <c:idx val="0"/>
              <c:layout>
                <c:manualLayout>
                  <c:x val="3.1697342789291288E-2"/>
                  <c:y val="-1.6265783953280145E-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2B4-40A5-92CD-D5220DF96C00}"/>
                </c:ext>
                <c:ext xmlns:c15="http://schemas.microsoft.com/office/drawing/2012/chart" uri="{CE6537A1-D6FC-4f65-9D91-7224C49458BB}"/>
              </c:extLst>
            </c:dLbl>
            <c:dLbl>
              <c:idx val="1"/>
              <c:layout>
                <c:manualLayout>
                  <c:x val="3.1697342789291288E-2"/>
                  <c:y val="-1.77446965712775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2B4-40A5-92CD-D5220DF96C00}"/>
                </c:ext>
                <c:ext xmlns:c15="http://schemas.microsoft.com/office/drawing/2012/chart" uri="{CE6537A1-D6FC-4f65-9D91-7224C49458BB}"/>
              </c:extLst>
            </c:dLbl>
            <c:dLbl>
              <c:idx val="2"/>
              <c:layout>
                <c:manualLayout>
                  <c:x val="3.6980337248079961E-2"/>
                  <c:y val="1.7744696571277512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de-DE"/>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2B4-40A5-92CD-D5220DF96C00}"/>
                </c:ext>
                <c:ext xmlns:c15="http://schemas.microsoft.com/office/drawing/2012/chart" uri="{CE6537A1-D6FC-4f65-9D91-7224C49458BB}">
                  <c15:layout>
                    <c:manualLayout>
                      <c:w val="6.4636164837829815E-2"/>
                      <c:h val="5.0838695398730316E-2"/>
                    </c:manualLayout>
                  </c15:layout>
                </c:ext>
              </c:extLst>
            </c:dLbl>
            <c:dLbl>
              <c:idx val="3"/>
              <c:layout>
                <c:manualLayout>
                  <c:x val="4.2263123719055051E-2"/>
                  <c:y val="-6.5063135813120578E-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2B4-40A5-92CD-D5220DF96C0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de-DE"/>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Tabelle1!$E$163:$H$163</c:f>
              <c:strCache>
                <c:ptCount val="4"/>
                <c:pt idx="0">
                  <c:v>Aufsichtsrat</c:v>
                </c:pt>
                <c:pt idx="1">
                  <c:v>Vorstand</c:v>
                </c:pt>
                <c:pt idx="2">
                  <c:v>FK-Ebene 1</c:v>
                </c:pt>
                <c:pt idx="3">
                  <c:v>FK-Ebene 2</c:v>
                </c:pt>
              </c:strCache>
            </c:strRef>
          </c:cat>
          <c:val>
            <c:numRef>
              <c:f>Tabelle1!$E$165:$H$165</c:f>
              <c:numCache>
                <c:formatCode>General</c:formatCode>
                <c:ptCount val="4"/>
                <c:pt idx="0">
                  <c:v>30</c:v>
                </c:pt>
                <c:pt idx="1">
                  <c:v>0</c:v>
                </c:pt>
                <c:pt idx="2" formatCode="0">
                  <c:v>19</c:v>
                </c:pt>
                <c:pt idx="3">
                  <c:v>20</c:v>
                </c:pt>
              </c:numCache>
            </c:numRef>
          </c:val>
          <c:smooth val="0"/>
          <c:extLst xmlns:c16r2="http://schemas.microsoft.com/office/drawing/2015/06/chart">
            <c:ext xmlns:c16="http://schemas.microsoft.com/office/drawing/2014/chart" uri="{C3380CC4-5D6E-409C-BE32-E72D297353CC}">
              <c16:uniqueId val="{00000009-32B4-40A5-92CD-D5220DF96C00}"/>
            </c:ext>
          </c:extLst>
        </c:ser>
        <c:ser>
          <c:idx val="2"/>
          <c:order val="2"/>
          <c:spPr>
            <a:ln w="19050" cap="rnd">
              <a:noFill/>
              <a:round/>
            </a:ln>
            <a:effectLst/>
          </c:spPr>
          <c:marker>
            <c:symbol val="none"/>
          </c:marker>
          <c:dLbls>
            <c:delete val="1"/>
          </c:dLbls>
          <c:cat>
            <c:strRef>
              <c:f>Tabelle1!$E$163:$H$163</c:f>
              <c:strCache>
                <c:ptCount val="4"/>
                <c:pt idx="0">
                  <c:v>Aufsichtsrat</c:v>
                </c:pt>
                <c:pt idx="1">
                  <c:v>Vorstand</c:v>
                </c:pt>
                <c:pt idx="2">
                  <c:v>FK-Ebene 1</c:v>
                </c:pt>
                <c:pt idx="3">
                  <c:v>FK-Ebene 2</c:v>
                </c:pt>
              </c:strCache>
            </c:strRef>
          </c:cat>
          <c:val>
            <c:numRef>
              <c:f>Tabelle1!$E$166:$H$166</c:f>
              <c:numCache>
                <c:formatCode>General</c:formatCode>
                <c:ptCount val="4"/>
                <c:pt idx="0">
                  <c:v>30</c:v>
                </c:pt>
                <c:pt idx="1">
                  <c:v>25</c:v>
                </c:pt>
                <c:pt idx="2">
                  <c:v>25</c:v>
                </c:pt>
                <c:pt idx="3">
                  <c:v>30</c:v>
                </c:pt>
              </c:numCache>
            </c:numRef>
          </c:val>
          <c:smooth val="0"/>
          <c:extLst xmlns:c16r2="http://schemas.microsoft.com/office/drawing/2015/06/chart">
            <c:ext xmlns:c16="http://schemas.microsoft.com/office/drawing/2014/chart" uri="{C3380CC4-5D6E-409C-BE32-E72D297353CC}">
              <c16:uniqueId val="{0000000A-32B4-40A5-92CD-D5220DF96C00}"/>
            </c:ext>
          </c:extLst>
        </c:ser>
        <c:ser>
          <c:idx val="3"/>
          <c:order val="3"/>
          <c:spPr>
            <a:ln w="19050" cap="rnd">
              <a:noFill/>
              <a:round/>
            </a:ln>
            <a:effectLst/>
          </c:spPr>
          <c:marker>
            <c:symbol val="none"/>
          </c:marker>
          <c:dLbls>
            <c:dLbl>
              <c:idx val="0"/>
              <c:layout>
                <c:manualLayout>
                  <c:x val="-2.6915113871635612E-2"/>
                  <c:y val="-3.05343511450381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2B4-40A5-92CD-D5220DF96C00}"/>
                </c:ext>
                <c:ext xmlns:c15="http://schemas.microsoft.com/office/drawing/2012/chart" uri="{CE6537A1-D6FC-4f65-9D91-7224C49458BB}"/>
              </c:extLst>
            </c:dLbl>
            <c:dLbl>
              <c:idx val="1"/>
              <c:layout>
                <c:manualLayout>
                  <c:x val="-3.2769103992658907E-2"/>
                  <c:y val="-3.39270215121611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2B4-40A5-92CD-D5220DF96C00}"/>
                </c:ext>
                <c:ext xmlns:c15="http://schemas.microsoft.com/office/drawing/2012/chart" uri="{CE6537A1-D6FC-4f65-9D91-7224C49458BB}"/>
              </c:extLst>
            </c:dLbl>
            <c:dLbl>
              <c:idx val="2"/>
              <c:layout>
                <c:manualLayout>
                  <c:x val="-2.8985507246376888E-2"/>
                  <c:y val="-3.05343511450381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2B4-40A5-92CD-D5220DF96C00}"/>
                </c:ext>
                <c:ext xmlns:c15="http://schemas.microsoft.com/office/drawing/2012/chart" uri="{CE6537A1-D6FC-4f65-9D91-7224C49458BB}"/>
              </c:extLst>
            </c:dLbl>
            <c:dLbl>
              <c:idx val="3"/>
              <c:layout>
                <c:manualLayout>
                  <c:x val="-3.391116507701581E-2"/>
                  <c:y val="-3.0534291416540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2B4-40A5-92CD-D5220DF96C0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arrow" panose="020B0606020202030204" pitchFamily="34" charset="0"/>
                    <a:ea typeface="+mn-ea"/>
                    <a:cs typeface="+mn-cs"/>
                  </a:defRPr>
                </a:pPr>
                <a:endParaRPr lang="de-DE"/>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Tabelle1!$E$163:$H$163</c:f>
              <c:strCache>
                <c:ptCount val="4"/>
                <c:pt idx="0">
                  <c:v>Aufsichtsrat</c:v>
                </c:pt>
                <c:pt idx="1">
                  <c:v>Vorstand</c:v>
                </c:pt>
                <c:pt idx="2">
                  <c:v>FK-Ebene 1</c:v>
                </c:pt>
                <c:pt idx="3">
                  <c:v>FK-Ebene 2</c:v>
                </c:pt>
              </c:strCache>
            </c:strRef>
          </c:cat>
          <c:val>
            <c:numRef>
              <c:f>Tabelle1!$E$167:$H$167</c:f>
              <c:numCache>
                <c:formatCode>General</c:formatCode>
                <c:ptCount val="4"/>
                <c:pt idx="0">
                  <c:v>30</c:v>
                </c:pt>
                <c:pt idx="1">
                  <c:v>25</c:v>
                </c:pt>
                <c:pt idx="2">
                  <c:v>25</c:v>
                </c:pt>
                <c:pt idx="3">
                  <c:v>30</c:v>
                </c:pt>
              </c:numCache>
            </c:numRef>
          </c:val>
          <c:smooth val="0"/>
          <c:extLst xmlns:c16r2="http://schemas.microsoft.com/office/drawing/2015/06/chart">
            <c:ext xmlns:c16="http://schemas.microsoft.com/office/drawing/2014/chart" uri="{C3380CC4-5D6E-409C-BE32-E72D297353CC}">
              <c16:uniqueId val="{0000000F-32B4-40A5-92CD-D5220DF96C00}"/>
            </c:ext>
          </c:extLst>
        </c:ser>
        <c:dLbls>
          <c:dLblPos val="r"/>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bg1">
                  <a:lumMod val="85000"/>
                </a:schemeClr>
              </a:solidFill>
              <a:ln w="9525" cap="flat" cmpd="sng" algn="ctr">
                <a:solidFill>
                  <a:schemeClr val="bg1">
                    <a:lumMod val="7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257451664"/>
        <c:axId val="257444216"/>
      </c:stockChart>
      <c:catAx>
        <c:axId val="2574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de-DE"/>
          </a:p>
        </c:txPr>
        <c:crossAx val="257444216"/>
        <c:crosses val="autoZero"/>
        <c:auto val="1"/>
        <c:lblAlgn val="ctr"/>
        <c:lblOffset val="100"/>
        <c:noMultiLvlLbl val="0"/>
      </c:catAx>
      <c:valAx>
        <c:axId val="257444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de-DE"/>
          </a:p>
        </c:txPr>
        <c:crossAx val="2574516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46954858863427"/>
          <c:y val="3.1399870040051132E-2"/>
          <c:w val="0.48111507693769567"/>
          <c:h val="0.84212113876562322"/>
        </c:manualLayout>
      </c:layout>
      <c:barChart>
        <c:barDir val="bar"/>
        <c:grouping val="clustered"/>
        <c:varyColors val="0"/>
        <c:ser>
          <c:idx val="0"/>
          <c:order val="0"/>
          <c:tx>
            <c:strRef>
              <c:f>Tabelle2!$D$13</c:f>
              <c:strCache>
                <c:ptCount val="1"/>
                <c:pt idx="0">
                  <c:v>FK-2.Ebene</c:v>
                </c:pt>
              </c:strCache>
            </c:strRef>
          </c:tx>
          <c:spPr>
            <a:solidFill>
              <a:schemeClr val="bg1">
                <a:lumMod val="75000"/>
              </a:schemeClr>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Tabelle2!$C$14:$C$20</c:f>
              <c:strCache>
                <c:ptCount val="7"/>
                <c:pt idx="0">
                  <c:v>Aktivierung persönlicher Netzwerke/Kontakte</c:v>
                </c:pt>
                <c:pt idx="1">
                  <c:v>Diversity-förderliche Arbeitsformen</c:v>
                </c:pt>
                <c:pt idx="2">
                  <c:v>Einsatz von Personalberatern</c:v>
                </c:pt>
                <c:pt idx="3">
                  <c:v>Festlegung einer klaren Strategie für die Karriereentwicklung von Frauen im Unternehmen</c:v>
                </c:pt>
                <c:pt idx="4">
                  <c:v>Gendersensibles Talent-Management</c:v>
                </c:pt>
                <c:pt idx="5">
                  <c:v>Mittel- bis langfristiger Wandel der Führungs- und Kooperationskultur auf den jeweiligen Ebenen</c:v>
                </c:pt>
                <c:pt idx="6">
                  <c:v>Schaffung familienfreundlicher Arbeitsbedingungen und/oder Weiterentwicklung bestehender Angebote</c:v>
                </c:pt>
              </c:strCache>
            </c:strRef>
          </c:cat>
          <c:val>
            <c:numRef>
              <c:f>Tabelle2!$D$14:$D$20</c:f>
              <c:numCache>
                <c:formatCode>0%</c:formatCode>
                <c:ptCount val="7"/>
                <c:pt idx="0">
                  <c:v>0.33</c:v>
                </c:pt>
                <c:pt idx="1">
                  <c:v>0.47</c:v>
                </c:pt>
                <c:pt idx="2">
                  <c:v>0.19</c:v>
                </c:pt>
                <c:pt idx="3">
                  <c:v>0.38</c:v>
                </c:pt>
                <c:pt idx="4">
                  <c:v>0.46</c:v>
                </c:pt>
                <c:pt idx="5">
                  <c:v>0.54</c:v>
                </c:pt>
                <c:pt idx="6">
                  <c:v>0.63</c:v>
                </c:pt>
              </c:numCache>
            </c:numRef>
          </c:val>
          <c:extLst xmlns:c16r2="http://schemas.microsoft.com/office/drawing/2015/06/chart">
            <c:ext xmlns:c16="http://schemas.microsoft.com/office/drawing/2014/chart" uri="{C3380CC4-5D6E-409C-BE32-E72D297353CC}">
              <c16:uniqueId val="{00000000-9476-4CB0-AF21-82B73916D928}"/>
            </c:ext>
          </c:extLst>
        </c:ser>
        <c:ser>
          <c:idx val="1"/>
          <c:order val="1"/>
          <c:tx>
            <c:strRef>
              <c:f>Tabelle2!$E$13</c:f>
              <c:strCache>
                <c:ptCount val="1"/>
                <c:pt idx="0">
                  <c:v>FK-1.Ebene</c:v>
                </c:pt>
              </c:strCache>
            </c:strRef>
          </c:tx>
          <c:spPr>
            <a:solidFill>
              <a:schemeClr val="bg1">
                <a:lumMod val="65000"/>
              </a:schemeClr>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Tabelle2!$C$14:$C$20</c:f>
              <c:strCache>
                <c:ptCount val="7"/>
                <c:pt idx="0">
                  <c:v>Aktivierung persönlicher Netzwerke/Kontakte</c:v>
                </c:pt>
                <c:pt idx="1">
                  <c:v>Diversity-förderliche Arbeitsformen</c:v>
                </c:pt>
                <c:pt idx="2">
                  <c:v>Einsatz von Personalberatern</c:v>
                </c:pt>
                <c:pt idx="3">
                  <c:v>Festlegung einer klaren Strategie für die Karriereentwicklung von Frauen im Unternehmen</c:v>
                </c:pt>
                <c:pt idx="4">
                  <c:v>Gendersensibles Talent-Management</c:v>
                </c:pt>
                <c:pt idx="5">
                  <c:v>Mittel- bis langfristiger Wandel der Führungs- und Kooperationskultur auf den jeweiligen Ebenen</c:v>
                </c:pt>
                <c:pt idx="6">
                  <c:v>Schaffung familienfreundlicher Arbeitsbedingungen und/oder Weiterentwicklung bestehender Angebote</c:v>
                </c:pt>
              </c:strCache>
            </c:strRef>
          </c:cat>
          <c:val>
            <c:numRef>
              <c:f>Tabelle2!$E$14:$E$20</c:f>
              <c:numCache>
                <c:formatCode>0%</c:formatCode>
                <c:ptCount val="7"/>
                <c:pt idx="0">
                  <c:v>0.32</c:v>
                </c:pt>
                <c:pt idx="1">
                  <c:v>0.39</c:v>
                </c:pt>
                <c:pt idx="2">
                  <c:v>0.21</c:v>
                </c:pt>
                <c:pt idx="3">
                  <c:v>0.37</c:v>
                </c:pt>
                <c:pt idx="4">
                  <c:v>0.4</c:v>
                </c:pt>
                <c:pt idx="5">
                  <c:v>0.49</c:v>
                </c:pt>
                <c:pt idx="6">
                  <c:v>0.53</c:v>
                </c:pt>
              </c:numCache>
            </c:numRef>
          </c:val>
          <c:extLst xmlns:c16r2="http://schemas.microsoft.com/office/drawing/2015/06/chart">
            <c:ext xmlns:c16="http://schemas.microsoft.com/office/drawing/2014/chart" uri="{C3380CC4-5D6E-409C-BE32-E72D297353CC}">
              <c16:uniqueId val="{00000001-9476-4CB0-AF21-82B73916D928}"/>
            </c:ext>
          </c:extLst>
        </c:ser>
        <c:ser>
          <c:idx val="2"/>
          <c:order val="2"/>
          <c:tx>
            <c:strRef>
              <c:f>Tabelle2!$F$13</c:f>
              <c:strCache>
                <c:ptCount val="1"/>
                <c:pt idx="0">
                  <c:v>Vorstand</c:v>
                </c:pt>
              </c:strCache>
            </c:strRef>
          </c:tx>
          <c:spPr>
            <a:solidFill>
              <a:srgbClr val="7FA4D1"/>
            </a:solidFill>
            <a:ln>
              <a:solidFill>
                <a:schemeClr val="bg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Tabelle2!$C$14:$C$20</c:f>
              <c:strCache>
                <c:ptCount val="7"/>
                <c:pt idx="0">
                  <c:v>Aktivierung persönlicher Netzwerke/Kontakte</c:v>
                </c:pt>
                <c:pt idx="1">
                  <c:v>Diversity-förderliche Arbeitsformen</c:v>
                </c:pt>
                <c:pt idx="2">
                  <c:v>Einsatz von Personalberatern</c:v>
                </c:pt>
                <c:pt idx="3">
                  <c:v>Festlegung einer klaren Strategie für die Karriereentwicklung von Frauen im Unternehmen</c:v>
                </c:pt>
                <c:pt idx="4">
                  <c:v>Gendersensibles Talent-Management</c:v>
                </c:pt>
                <c:pt idx="5">
                  <c:v>Mittel- bis langfristiger Wandel der Führungs- und Kooperationskultur auf den jeweiligen Ebenen</c:v>
                </c:pt>
                <c:pt idx="6">
                  <c:v>Schaffung familienfreundlicher Arbeitsbedingungen und/oder Weiterentwicklung bestehender Angebote</c:v>
                </c:pt>
              </c:strCache>
            </c:strRef>
          </c:cat>
          <c:val>
            <c:numRef>
              <c:f>Tabelle2!$F$14:$F$20</c:f>
              <c:numCache>
                <c:formatCode>0%</c:formatCode>
                <c:ptCount val="7"/>
                <c:pt idx="0">
                  <c:v>0.14000000000000001</c:v>
                </c:pt>
                <c:pt idx="1">
                  <c:v>0.14000000000000001</c:v>
                </c:pt>
                <c:pt idx="2">
                  <c:v>0.13</c:v>
                </c:pt>
                <c:pt idx="3">
                  <c:v>0.16</c:v>
                </c:pt>
                <c:pt idx="4">
                  <c:v>0.14000000000000001</c:v>
                </c:pt>
                <c:pt idx="5">
                  <c:v>0.31</c:v>
                </c:pt>
                <c:pt idx="6">
                  <c:v>0.1</c:v>
                </c:pt>
              </c:numCache>
            </c:numRef>
          </c:val>
          <c:extLst xmlns:c16r2="http://schemas.microsoft.com/office/drawing/2015/06/chart">
            <c:ext xmlns:c16="http://schemas.microsoft.com/office/drawing/2014/chart" uri="{C3380CC4-5D6E-409C-BE32-E72D297353CC}">
              <c16:uniqueId val="{00000002-9476-4CB0-AF21-82B73916D928}"/>
            </c:ext>
          </c:extLst>
        </c:ser>
        <c:ser>
          <c:idx val="3"/>
          <c:order val="3"/>
          <c:tx>
            <c:strRef>
              <c:f>Tabelle2!$G$13</c:f>
              <c:strCache>
                <c:ptCount val="1"/>
                <c:pt idx="0">
                  <c:v>Aufsichtsrat</c:v>
                </c:pt>
              </c:strCache>
            </c:strRef>
          </c:tx>
          <c:spPr>
            <a:solidFill>
              <a:srgbClr val="0049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Tabelle2!$C$14:$C$20</c:f>
              <c:strCache>
                <c:ptCount val="7"/>
                <c:pt idx="0">
                  <c:v>Aktivierung persönlicher Netzwerke/Kontakte</c:v>
                </c:pt>
                <c:pt idx="1">
                  <c:v>Diversity-förderliche Arbeitsformen</c:v>
                </c:pt>
                <c:pt idx="2">
                  <c:v>Einsatz von Personalberatern</c:v>
                </c:pt>
                <c:pt idx="3">
                  <c:v>Festlegung einer klaren Strategie für die Karriereentwicklung von Frauen im Unternehmen</c:v>
                </c:pt>
                <c:pt idx="4">
                  <c:v>Gendersensibles Talent-Management</c:v>
                </c:pt>
                <c:pt idx="5">
                  <c:v>Mittel- bis langfristiger Wandel der Führungs- und Kooperationskultur auf den jeweiligen Ebenen</c:v>
                </c:pt>
                <c:pt idx="6">
                  <c:v>Schaffung familienfreundlicher Arbeitsbedingungen und/oder Weiterentwicklung bestehender Angebote</c:v>
                </c:pt>
              </c:strCache>
            </c:strRef>
          </c:cat>
          <c:val>
            <c:numRef>
              <c:f>Tabelle2!$G$14:$G$20</c:f>
              <c:numCache>
                <c:formatCode>0%</c:formatCode>
                <c:ptCount val="7"/>
                <c:pt idx="0">
                  <c:v>0.12</c:v>
                </c:pt>
                <c:pt idx="1">
                  <c:v>0.03</c:v>
                </c:pt>
                <c:pt idx="2">
                  <c:v>0.08</c:v>
                </c:pt>
                <c:pt idx="3">
                  <c:v>0.08</c:v>
                </c:pt>
                <c:pt idx="4">
                  <c:v>0.01</c:v>
                </c:pt>
                <c:pt idx="5">
                  <c:v>0.12</c:v>
                </c:pt>
                <c:pt idx="6">
                  <c:v>0.03</c:v>
                </c:pt>
              </c:numCache>
            </c:numRef>
          </c:val>
          <c:extLst xmlns:c16r2="http://schemas.microsoft.com/office/drawing/2015/06/chart">
            <c:ext xmlns:c16="http://schemas.microsoft.com/office/drawing/2014/chart" uri="{C3380CC4-5D6E-409C-BE32-E72D297353CC}">
              <c16:uniqueId val="{00000003-9476-4CB0-AF21-82B73916D928}"/>
            </c:ext>
          </c:extLst>
        </c:ser>
        <c:dLbls>
          <c:showLegendKey val="0"/>
          <c:showVal val="0"/>
          <c:showCatName val="0"/>
          <c:showSerName val="0"/>
          <c:showPercent val="0"/>
          <c:showBubbleSize val="0"/>
        </c:dLbls>
        <c:gapWidth val="182"/>
        <c:axId val="257446176"/>
        <c:axId val="257454800"/>
      </c:barChart>
      <c:catAx>
        <c:axId val="25744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de-DE"/>
          </a:p>
        </c:txPr>
        <c:crossAx val="257454800"/>
        <c:crosses val="autoZero"/>
        <c:auto val="1"/>
        <c:lblAlgn val="ctr"/>
        <c:lblOffset val="100"/>
        <c:noMultiLvlLbl val="0"/>
      </c:catAx>
      <c:valAx>
        <c:axId val="257454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arrow" panose="020B0606020202030204" pitchFamily="34" charset="0"/>
                <a:ea typeface="+mn-ea"/>
                <a:cs typeface="+mn-cs"/>
              </a:defRPr>
            </a:pPr>
            <a:endParaRPr lang="de-DE"/>
          </a:p>
        </c:txPr>
        <c:crossAx val="257446176"/>
        <c:crosses val="autoZero"/>
        <c:crossBetween val="between"/>
      </c:valAx>
      <c:spPr>
        <a:noFill/>
        <a:ln>
          <a:noFill/>
        </a:ln>
        <a:effectLst/>
      </c:spPr>
    </c:plotArea>
    <c:legend>
      <c:legendPos val="b"/>
      <c:layout>
        <c:manualLayout>
          <c:xMode val="edge"/>
          <c:yMode val="edge"/>
          <c:x val="0.16778154564296871"/>
          <c:y val="0.95407594812660557"/>
          <c:w val="0.66443667116039029"/>
          <c:h val="4.59240518733944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937782401682986E-2"/>
          <c:y val="0"/>
          <c:w val="0.40805500953690982"/>
          <c:h val="1"/>
        </c:manualLayout>
      </c:layout>
      <c:doughnutChart>
        <c:varyColors val="1"/>
        <c:ser>
          <c:idx val="0"/>
          <c:order val="0"/>
          <c:tx>
            <c:strRef>
              <c:f>Tabelle1!$B$1</c:f>
              <c:strCache>
                <c:ptCount val="1"/>
                <c:pt idx="0">
                  <c:v>Spalte1</c:v>
                </c:pt>
              </c:strCache>
            </c:strRef>
          </c:tx>
          <c:dPt>
            <c:idx val="0"/>
            <c:bubble3D val="0"/>
            <c:spPr>
              <a:solidFill>
                <a:srgbClr val="0049A4"/>
              </a:solidFill>
            </c:spPr>
            <c:extLst xmlns:c16r2="http://schemas.microsoft.com/office/drawing/2015/06/chart">
              <c:ext xmlns:c16="http://schemas.microsoft.com/office/drawing/2014/chart" uri="{C3380CC4-5D6E-409C-BE32-E72D297353CC}">
                <c16:uniqueId val="{00000001-2C72-40C1-8CC4-F6E982FE1B04}"/>
              </c:ext>
            </c:extLst>
          </c:dPt>
          <c:dPt>
            <c:idx val="1"/>
            <c:bubble3D val="0"/>
            <c:spPr>
              <a:solidFill>
                <a:srgbClr val="7FA4D1"/>
              </a:solidFill>
            </c:spPr>
            <c:extLst xmlns:c16r2="http://schemas.microsoft.com/office/drawing/2015/06/chart">
              <c:ext xmlns:c16="http://schemas.microsoft.com/office/drawing/2014/chart" uri="{C3380CC4-5D6E-409C-BE32-E72D297353CC}">
                <c16:uniqueId val="{00000003-2C72-40C1-8CC4-F6E982FE1B04}"/>
              </c:ext>
            </c:extLst>
          </c:dPt>
          <c:dPt>
            <c:idx val="2"/>
            <c:bubble3D val="0"/>
            <c:spPr>
              <a:solidFill>
                <a:srgbClr val="BFD1E8"/>
              </a:solidFill>
            </c:spPr>
            <c:extLst xmlns:c16r2="http://schemas.microsoft.com/office/drawing/2015/06/chart">
              <c:ext xmlns:c16="http://schemas.microsoft.com/office/drawing/2014/chart" uri="{C3380CC4-5D6E-409C-BE32-E72D297353CC}">
                <c16:uniqueId val="{00000005-2C72-40C1-8CC4-F6E982FE1B04}"/>
              </c:ext>
            </c:extLst>
          </c:dPt>
          <c:dPt>
            <c:idx val="3"/>
            <c:bubble3D val="0"/>
            <c:spPr>
              <a:solidFill>
                <a:srgbClr val="D9E4F1"/>
              </a:solidFill>
            </c:spPr>
            <c:extLst xmlns:c16r2="http://schemas.microsoft.com/office/drawing/2015/06/chart">
              <c:ext xmlns:c16="http://schemas.microsoft.com/office/drawing/2014/chart" uri="{C3380CC4-5D6E-409C-BE32-E72D297353CC}">
                <c16:uniqueId val="{00000007-2C72-40C1-8CC4-F6E982FE1B04}"/>
              </c:ext>
            </c:extLst>
          </c:dPt>
          <c:dPt>
            <c:idx val="4"/>
            <c:bubble3D val="0"/>
            <c:spPr>
              <a:solidFill>
                <a:srgbClr val="BFBFBF"/>
              </a:solidFill>
            </c:spPr>
            <c:extLst xmlns:c16r2="http://schemas.microsoft.com/office/drawing/2015/06/chart">
              <c:ext xmlns:c16="http://schemas.microsoft.com/office/drawing/2014/chart" uri="{C3380CC4-5D6E-409C-BE32-E72D297353CC}">
                <c16:uniqueId val="{00000009-2C72-40C1-8CC4-F6E982FE1B04}"/>
              </c:ext>
            </c:extLst>
          </c:dPt>
          <c:dLbls>
            <c:dLbl>
              <c:idx val="0"/>
              <c:spPr>
                <a:noFill/>
                <a:ln>
                  <a:noFill/>
                </a:ln>
                <a:effectLst/>
              </c:spPr>
              <c:txPr>
                <a:bodyPr/>
                <a:lstStyle/>
                <a:p>
                  <a:pPr>
                    <a:defRPr sz="950">
                      <a:solidFill>
                        <a:schemeClr val="bg1"/>
                      </a:solidFill>
                      <a:latin typeface="Arial Narrow" panose="020B0606020202030204" pitchFamily="34" charset="0"/>
                    </a:defRPr>
                  </a:pPr>
                  <a:endParaRPr lang="de-DE"/>
                </a:p>
              </c:txPr>
              <c:showLegendKey val="0"/>
              <c:showVal val="0"/>
              <c:showCatName val="0"/>
              <c:showSerName val="0"/>
              <c:showPercent val="1"/>
              <c:showBubbleSize val="0"/>
            </c:dLbl>
            <c:spPr>
              <a:noFill/>
              <a:ln>
                <a:noFill/>
              </a:ln>
              <a:effectLst/>
            </c:spPr>
            <c:txPr>
              <a:bodyPr/>
              <a:lstStyle/>
              <a:p>
                <a:pPr>
                  <a:defRPr sz="950">
                    <a:solidFill>
                      <a:schemeClr val="tx1">
                        <a:lumMod val="65000"/>
                        <a:lumOff val="35000"/>
                      </a:schemeClr>
                    </a:solidFill>
                    <a:latin typeface="Arial Narrow" panose="020B0606020202030204" pitchFamily="34" charset="0"/>
                  </a:defRPr>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Tabelle1!$A$2:$A$6</c:f>
              <c:strCache>
                <c:ptCount val="5"/>
                <c:pt idx="0">
                  <c:v>1 - 999 MA</c:v>
                </c:pt>
                <c:pt idx="1">
                  <c:v>1.000 - 2.999 MA</c:v>
                </c:pt>
                <c:pt idx="2">
                  <c:v>3.000 - 9.999 MA</c:v>
                </c:pt>
                <c:pt idx="3">
                  <c:v>10.000 - 49.999 MA</c:v>
                </c:pt>
                <c:pt idx="4">
                  <c:v>ab 50.000 MA</c:v>
                </c:pt>
              </c:strCache>
            </c:strRef>
          </c:cat>
          <c:val>
            <c:numRef>
              <c:f>Tabelle1!$B$2:$B$6</c:f>
              <c:numCache>
                <c:formatCode>0%</c:formatCode>
                <c:ptCount val="5"/>
                <c:pt idx="0">
                  <c:v>0.31</c:v>
                </c:pt>
                <c:pt idx="1">
                  <c:v>0.12</c:v>
                </c:pt>
                <c:pt idx="2">
                  <c:v>0.18</c:v>
                </c:pt>
                <c:pt idx="3">
                  <c:v>0.25</c:v>
                </c:pt>
                <c:pt idx="4">
                  <c:v>0.13</c:v>
                </c:pt>
              </c:numCache>
            </c:numRef>
          </c:val>
          <c:extLst xmlns:c16r2="http://schemas.microsoft.com/office/drawing/2015/06/chart">
            <c:ext xmlns:c16="http://schemas.microsoft.com/office/drawing/2014/chart" uri="{C3380CC4-5D6E-409C-BE32-E72D297353CC}">
              <c16:uniqueId val="{0000000A-2C72-40C1-8CC4-F6E982FE1B04}"/>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56677964785205837"/>
          <c:y val="0.16316975141907059"/>
          <c:w val="0.34136952215925542"/>
          <c:h val="0.745652487314309"/>
        </c:manualLayout>
      </c:layout>
      <c:overlay val="0"/>
      <c:txPr>
        <a:bodyPr/>
        <a:lstStyle/>
        <a:p>
          <a:pPr>
            <a:defRPr sz="1000">
              <a:solidFill>
                <a:schemeClr val="tx1">
                  <a:lumMod val="65000"/>
                  <a:lumOff val="35000"/>
                </a:schemeClr>
              </a:solidFill>
              <a:latin typeface="Arial Narrow" panose="020B060602020203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9841162941441988E-2"/>
          <c:y val="3.3602906689355144E-2"/>
          <c:w val="0.4032690372666099"/>
          <c:h val="0.95836931086228494"/>
        </c:manualLayout>
      </c:layout>
      <c:doughnutChart>
        <c:varyColors val="1"/>
        <c:ser>
          <c:idx val="0"/>
          <c:order val="0"/>
          <c:tx>
            <c:strRef>
              <c:f>Tabelle1!$B$1</c:f>
              <c:strCache>
                <c:ptCount val="1"/>
                <c:pt idx="0">
                  <c:v>Spalte1</c:v>
                </c:pt>
              </c:strCache>
            </c:strRef>
          </c:tx>
          <c:dPt>
            <c:idx val="0"/>
            <c:bubble3D val="0"/>
            <c:spPr>
              <a:solidFill>
                <a:srgbClr val="0049A4"/>
              </a:solidFill>
            </c:spPr>
            <c:extLst xmlns:c16r2="http://schemas.microsoft.com/office/drawing/2015/06/chart">
              <c:ext xmlns:c16="http://schemas.microsoft.com/office/drawing/2014/chart" uri="{C3380CC4-5D6E-409C-BE32-E72D297353CC}">
                <c16:uniqueId val="{00000001-E8E4-48AF-8626-026E042F1611}"/>
              </c:ext>
            </c:extLst>
          </c:dPt>
          <c:dPt>
            <c:idx val="1"/>
            <c:bubble3D val="0"/>
            <c:spPr>
              <a:solidFill>
                <a:srgbClr val="7FA4D1"/>
              </a:solidFill>
            </c:spPr>
            <c:extLst xmlns:c16r2="http://schemas.microsoft.com/office/drawing/2015/06/chart">
              <c:ext xmlns:c16="http://schemas.microsoft.com/office/drawing/2014/chart" uri="{C3380CC4-5D6E-409C-BE32-E72D297353CC}">
                <c16:uniqueId val="{00000003-E8E4-48AF-8626-026E042F1611}"/>
              </c:ext>
            </c:extLst>
          </c:dPt>
          <c:dPt>
            <c:idx val="2"/>
            <c:bubble3D val="0"/>
            <c:spPr>
              <a:solidFill>
                <a:srgbClr val="BFD1E8"/>
              </a:solidFill>
            </c:spPr>
            <c:extLst xmlns:c16r2="http://schemas.microsoft.com/office/drawing/2015/06/chart">
              <c:ext xmlns:c16="http://schemas.microsoft.com/office/drawing/2014/chart" uri="{C3380CC4-5D6E-409C-BE32-E72D297353CC}">
                <c16:uniqueId val="{00000005-E8E4-48AF-8626-026E042F1611}"/>
              </c:ext>
            </c:extLst>
          </c:dPt>
          <c:dPt>
            <c:idx val="3"/>
            <c:bubble3D val="0"/>
            <c:spPr>
              <a:solidFill>
                <a:srgbClr val="D9E4F1"/>
              </a:solidFill>
            </c:spPr>
            <c:extLst xmlns:c16r2="http://schemas.microsoft.com/office/drawing/2015/06/chart">
              <c:ext xmlns:c16="http://schemas.microsoft.com/office/drawing/2014/chart" uri="{C3380CC4-5D6E-409C-BE32-E72D297353CC}">
                <c16:uniqueId val="{00000007-E8E4-48AF-8626-026E042F1611}"/>
              </c:ext>
            </c:extLst>
          </c:dPt>
          <c:dPt>
            <c:idx val="5"/>
            <c:bubble3D val="0"/>
            <c:spPr>
              <a:solidFill>
                <a:srgbClr val="BFBFBF"/>
              </a:solidFill>
            </c:spPr>
            <c:extLst xmlns:c16r2="http://schemas.microsoft.com/office/drawing/2015/06/chart">
              <c:ext xmlns:c16="http://schemas.microsoft.com/office/drawing/2014/chart" uri="{C3380CC4-5D6E-409C-BE32-E72D297353CC}">
                <c16:uniqueId val="{00000009-E8E4-48AF-8626-026E042F1611}"/>
              </c:ext>
            </c:extLst>
          </c:dPt>
          <c:dLbls>
            <c:dLbl>
              <c:idx val="0"/>
              <c:spPr>
                <a:noFill/>
                <a:ln>
                  <a:noFill/>
                </a:ln>
                <a:effectLst/>
              </c:spPr>
              <c:txPr>
                <a:bodyPr/>
                <a:lstStyle/>
                <a:p>
                  <a:pPr>
                    <a:defRPr sz="950">
                      <a:solidFill>
                        <a:schemeClr val="bg1"/>
                      </a:solidFill>
                      <a:latin typeface="Arial Narrow" panose="020B0606020202030204" pitchFamily="34" charset="0"/>
                    </a:defRPr>
                  </a:pPr>
                  <a:endParaRPr lang="de-DE"/>
                </a:p>
              </c:txPr>
              <c:showLegendKey val="0"/>
              <c:showVal val="0"/>
              <c:showCatName val="0"/>
              <c:showSerName val="0"/>
              <c:showPercent val="1"/>
              <c:showBubbleSize val="0"/>
            </c:dLbl>
            <c:spPr>
              <a:noFill/>
              <a:ln>
                <a:noFill/>
              </a:ln>
              <a:effectLst/>
            </c:spPr>
            <c:txPr>
              <a:bodyPr/>
              <a:lstStyle/>
              <a:p>
                <a:pPr>
                  <a:defRPr sz="950">
                    <a:solidFill>
                      <a:schemeClr val="tx1">
                        <a:lumMod val="65000"/>
                        <a:lumOff val="35000"/>
                      </a:schemeClr>
                    </a:solidFill>
                    <a:latin typeface="Arial Narrow" panose="020B0606020202030204" pitchFamily="34" charset="0"/>
                  </a:defRPr>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Tabelle1!$A$2:$A$7</c:f>
              <c:strCache>
                <c:ptCount val="6"/>
                <c:pt idx="0">
                  <c:v>AG</c:v>
                </c:pt>
                <c:pt idx="1">
                  <c:v>GmbH</c:v>
                </c:pt>
                <c:pt idx="2">
                  <c:v>SE</c:v>
                </c:pt>
                <c:pt idx="3">
                  <c:v>KGaA</c:v>
                </c:pt>
                <c:pt idx="4">
                  <c:v>Anstalt des öffentlichen Rechts</c:v>
                </c:pt>
                <c:pt idx="5">
                  <c:v>Sonstige</c:v>
                </c:pt>
              </c:strCache>
            </c:strRef>
          </c:cat>
          <c:val>
            <c:numRef>
              <c:f>Tabelle1!$B$2:$B$7</c:f>
              <c:numCache>
                <c:formatCode>0%</c:formatCode>
                <c:ptCount val="6"/>
                <c:pt idx="0">
                  <c:v>0.54</c:v>
                </c:pt>
                <c:pt idx="1">
                  <c:v>0.21</c:v>
                </c:pt>
                <c:pt idx="2">
                  <c:v>0.06</c:v>
                </c:pt>
                <c:pt idx="3">
                  <c:v>0.05</c:v>
                </c:pt>
                <c:pt idx="4">
                  <c:v>0.05</c:v>
                </c:pt>
                <c:pt idx="5">
                  <c:v>0.1</c:v>
                </c:pt>
              </c:numCache>
            </c:numRef>
          </c:val>
          <c:extLst xmlns:c16r2="http://schemas.microsoft.com/office/drawing/2015/06/chart">
            <c:ext xmlns:c16="http://schemas.microsoft.com/office/drawing/2014/chart" uri="{C3380CC4-5D6E-409C-BE32-E72D297353CC}">
              <c16:uniqueId val="{0000000A-E8E4-48AF-8626-026E042F1611}"/>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50278896457877997"/>
          <c:y val="9.2778409184288813E-2"/>
          <c:w val="0.44896970161230904"/>
          <c:h val="0.53394690565266989"/>
        </c:manualLayout>
      </c:layout>
      <c:overlay val="0"/>
      <c:txPr>
        <a:bodyPr/>
        <a:lstStyle/>
        <a:p>
          <a:pPr>
            <a:defRPr sz="1000">
              <a:solidFill>
                <a:schemeClr val="tx1">
                  <a:lumMod val="65000"/>
                  <a:lumOff val="35000"/>
                </a:schemeClr>
              </a:solidFill>
              <a:latin typeface="Arial Narrow" panose="020B060602020203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1150934608754952"/>
          <c:y val="1.5399458466901121E-3"/>
          <c:w val="0.49372585758273929"/>
          <c:h val="0.99846005415330985"/>
        </c:manualLayout>
      </c:layout>
      <c:barChart>
        <c:barDir val="bar"/>
        <c:grouping val="clustered"/>
        <c:varyColors val="0"/>
        <c:ser>
          <c:idx val="0"/>
          <c:order val="0"/>
          <c:tx>
            <c:strRef>
              <c:f>Tabelle1!$B$1</c:f>
              <c:strCache>
                <c:ptCount val="1"/>
                <c:pt idx="0">
                  <c:v>Spalte1</c:v>
                </c:pt>
              </c:strCache>
            </c:strRef>
          </c:tx>
          <c:spPr>
            <a:solidFill>
              <a:schemeClr val="bg1">
                <a:lumMod val="50000"/>
              </a:schemeClr>
            </a:solidFill>
          </c:spPr>
          <c:invertIfNegative val="0"/>
          <c:dPt>
            <c:idx val="1"/>
            <c:invertIfNegative val="0"/>
            <c:bubble3D val="0"/>
            <c:extLst xmlns:c16r2="http://schemas.microsoft.com/office/drawing/2015/06/chart">
              <c:ext xmlns:c16="http://schemas.microsoft.com/office/drawing/2014/chart" uri="{C3380CC4-5D6E-409C-BE32-E72D297353CC}">
                <c16:uniqueId val="{00000000-A02A-4990-BF4B-3224B0B8D4D5}"/>
              </c:ext>
            </c:extLst>
          </c:dPt>
          <c:dPt>
            <c:idx val="6"/>
            <c:invertIfNegative val="0"/>
            <c:bubble3D val="0"/>
            <c:extLst xmlns:c16r2="http://schemas.microsoft.com/office/drawing/2015/06/chart">
              <c:ext xmlns:c16="http://schemas.microsoft.com/office/drawing/2014/chart" uri="{C3380CC4-5D6E-409C-BE32-E72D297353CC}">
                <c16:uniqueId val="{00000001-A02A-4990-BF4B-3224B0B8D4D5}"/>
              </c:ext>
            </c:extLst>
          </c:dPt>
          <c:dPt>
            <c:idx val="7"/>
            <c:invertIfNegative val="0"/>
            <c:bubble3D val="0"/>
            <c:extLst xmlns:c16r2="http://schemas.microsoft.com/office/drawing/2015/06/chart">
              <c:ext xmlns:c16="http://schemas.microsoft.com/office/drawing/2014/chart" uri="{C3380CC4-5D6E-409C-BE32-E72D297353CC}">
                <c16:uniqueId val="{00000002-A02A-4990-BF4B-3224B0B8D4D5}"/>
              </c:ext>
            </c:extLst>
          </c:dPt>
          <c:dPt>
            <c:idx val="17"/>
            <c:invertIfNegative val="0"/>
            <c:bubble3D val="0"/>
            <c:extLst xmlns:c16r2="http://schemas.microsoft.com/office/drawing/2015/06/chart">
              <c:ext xmlns:c16="http://schemas.microsoft.com/office/drawing/2014/chart" uri="{C3380CC4-5D6E-409C-BE32-E72D297353CC}">
                <c16:uniqueId val="{00000003-A02A-4990-BF4B-3224B0B8D4D5}"/>
              </c:ext>
            </c:extLst>
          </c:dPt>
          <c:dPt>
            <c:idx val="18"/>
            <c:invertIfNegative val="0"/>
            <c:bubble3D val="0"/>
            <c:extLst xmlns:c16r2="http://schemas.microsoft.com/office/drawing/2015/06/chart">
              <c:ext xmlns:c16="http://schemas.microsoft.com/office/drawing/2014/chart" uri="{C3380CC4-5D6E-409C-BE32-E72D297353CC}">
                <c16:uniqueId val="{00000004-A02A-4990-BF4B-3224B0B8D4D5}"/>
              </c:ext>
            </c:extLst>
          </c:dPt>
          <c:dLbls>
            <c:spPr>
              <a:noFill/>
              <a:ln>
                <a:noFill/>
              </a:ln>
              <a:effectLst/>
            </c:spPr>
            <c:txPr>
              <a:bodyPr/>
              <a:lstStyle/>
              <a:p>
                <a:pPr>
                  <a:defRPr sz="1000">
                    <a:solidFill>
                      <a:schemeClr val="tx1">
                        <a:lumMod val="65000"/>
                        <a:lumOff val="35000"/>
                      </a:schemeClr>
                    </a:solidFill>
                    <a:latin typeface="Arial Narrow" panose="020B060602020203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Tabelle1!$A$2:$A$20</c:f>
              <c:strCache>
                <c:ptCount val="19"/>
                <c:pt idx="0">
                  <c:v>Handel (Einzelhandel &amp; Großhandel) </c:v>
                </c:pt>
                <c:pt idx="1">
                  <c:v>Konsumgüter </c:v>
                </c:pt>
                <c:pt idx="2">
                  <c:v>Private Equity </c:v>
                </c:pt>
                <c:pt idx="3">
                  <c:v>Telekommunikation </c:v>
                </c:pt>
                <c:pt idx="4">
                  <c:v>Bildung</c:v>
                </c:pt>
                <c:pt idx="5">
                  <c:v>Computer Hardware &amp; Software </c:v>
                </c:pt>
                <c:pt idx="6">
                  <c:v>Papier &amp; Baustoffe </c:v>
                </c:pt>
                <c:pt idx="7">
                  <c:v>Pharma &amp; Biotechnik </c:v>
                </c:pt>
                <c:pt idx="8">
                  <c:v>Medizintechnik </c:v>
                </c:pt>
                <c:pt idx="9">
                  <c:v>Banken </c:v>
                </c:pt>
                <c:pt idx="10">
                  <c:v>Energie, Utilities, Oil &amp; Gas </c:v>
                </c:pt>
                <c:pt idx="11">
                  <c:v>Metallindustrie &amp; Bergbau </c:v>
                </c:pt>
                <c:pt idx="12">
                  <c:v>Öffentlicher Sektor </c:v>
                </c:pt>
                <c:pt idx="13">
                  <c:v>Automobil</c:v>
                </c:pt>
                <c:pt idx="14">
                  <c:v>Beratung/Consulting </c:v>
                </c:pt>
                <c:pt idx="15">
                  <c:v>Transport </c:v>
                </c:pt>
                <c:pt idx="16">
                  <c:v>Sonstige</c:v>
                </c:pt>
                <c:pt idx="17">
                  <c:v>Chemie </c:v>
                </c:pt>
                <c:pt idx="18">
                  <c:v>Maschinen- und Anlagenbau</c:v>
                </c:pt>
              </c:strCache>
            </c:strRef>
          </c:cat>
          <c:val>
            <c:numRef>
              <c:f>Tabelle1!$B$2:$B$20</c:f>
              <c:numCache>
                <c:formatCode>0%</c:formatCode>
                <c:ptCount val="19"/>
                <c:pt idx="0">
                  <c:v>0.01</c:v>
                </c:pt>
                <c:pt idx="1">
                  <c:v>0.02</c:v>
                </c:pt>
                <c:pt idx="2">
                  <c:v>0.02</c:v>
                </c:pt>
                <c:pt idx="3">
                  <c:v>0.02</c:v>
                </c:pt>
                <c:pt idx="4">
                  <c:v>0.02</c:v>
                </c:pt>
                <c:pt idx="5">
                  <c:v>0.03</c:v>
                </c:pt>
                <c:pt idx="6">
                  <c:v>0.03</c:v>
                </c:pt>
                <c:pt idx="7">
                  <c:v>0.03</c:v>
                </c:pt>
                <c:pt idx="8">
                  <c:v>0.04</c:v>
                </c:pt>
                <c:pt idx="9">
                  <c:v>0.05</c:v>
                </c:pt>
                <c:pt idx="10">
                  <c:v>0.06</c:v>
                </c:pt>
                <c:pt idx="11">
                  <c:v>0.06</c:v>
                </c:pt>
                <c:pt idx="12">
                  <c:v>0.06</c:v>
                </c:pt>
                <c:pt idx="13">
                  <c:v>7.0000000000000007E-2</c:v>
                </c:pt>
                <c:pt idx="14">
                  <c:v>7.0000000000000007E-2</c:v>
                </c:pt>
                <c:pt idx="15">
                  <c:v>7.0000000000000007E-2</c:v>
                </c:pt>
                <c:pt idx="16">
                  <c:v>0.09</c:v>
                </c:pt>
                <c:pt idx="17">
                  <c:v>0.1</c:v>
                </c:pt>
                <c:pt idx="18">
                  <c:v>0.18</c:v>
                </c:pt>
              </c:numCache>
            </c:numRef>
          </c:val>
          <c:extLst xmlns:c16r2="http://schemas.microsoft.com/office/drawing/2015/06/chart">
            <c:ext xmlns:c16="http://schemas.microsoft.com/office/drawing/2014/chart" uri="{C3380CC4-5D6E-409C-BE32-E72D297353CC}">
              <c16:uniqueId val="{00000005-A02A-4990-BF4B-3224B0B8D4D5}"/>
            </c:ext>
          </c:extLst>
        </c:ser>
        <c:dLbls>
          <c:showLegendKey val="0"/>
          <c:showVal val="0"/>
          <c:showCatName val="0"/>
          <c:showSerName val="0"/>
          <c:showPercent val="0"/>
          <c:showBubbleSize val="0"/>
        </c:dLbls>
        <c:gapWidth val="100"/>
        <c:axId val="374203136"/>
        <c:axId val="328767136"/>
      </c:barChart>
      <c:valAx>
        <c:axId val="328767136"/>
        <c:scaling>
          <c:orientation val="minMax"/>
        </c:scaling>
        <c:delete val="0"/>
        <c:axPos val="b"/>
        <c:majorGridlines>
          <c:spPr>
            <a:ln>
              <a:solidFill>
                <a:schemeClr val="bg1">
                  <a:lumMod val="95000"/>
                </a:schemeClr>
              </a:solidFill>
            </a:ln>
          </c:spPr>
        </c:majorGridlines>
        <c:numFmt formatCode="0%" sourceLinked="1"/>
        <c:majorTickMark val="out"/>
        <c:minorTickMark val="none"/>
        <c:tickLblPos val="nextTo"/>
        <c:txPr>
          <a:bodyPr/>
          <a:lstStyle/>
          <a:p>
            <a:pPr>
              <a:defRPr sz="1000">
                <a:solidFill>
                  <a:schemeClr val="tx1">
                    <a:lumMod val="65000"/>
                    <a:lumOff val="35000"/>
                  </a:schemeClr>
                </a:solidFill>
              </a:defRPr>
            </a:pPr>
            <a:endParaRPr lang="de-DE"/>
          </a:p>
        </c:txPr>
        <c:crossAx val="374203136"/>
        <c:crosses val="autoZero"/>
        <c:crossBetween val="between"/>
      </c:valAx>
      <c:catAx>
        <c:axId val="374203136"/>
        <c:scaling>
          <c:orientation val="minMax"/>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de-DE"/>
          </a:p>
        </c:txPr>
        <c:crossAx val="328767136"/>
        <c:crosses val="autoZero"/>
        <c:auto val="1"/>
        <c:lblAlgn val="ctr"/>
        <c:lblOffset val="100"/>
        <c:noMultiLvlLbl val="0"/>
      </c:catAx>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73759665186848E-2"/>
          <c:y val="9.1810104894852126E-2"/>
          <c:w val="0.93734810728049078"/>
          <c:h val="0.59603553846265067"/>
        </c:manualLayout>
      </c:layout>
      <c:barChart>
        <c:barDir val="bar"/>
        <c:grouping val="stacked"/>
        <c:varyColors val="0"/>
        <c:ser>
          <c:idx val="0"/>
          <c:order val="0"/>
          <c:tx>
            <c:strRef>
              <c:f>Tabelle1!$B$1</c:f>
              <c:strCache>
                <c:ptCount val="1"/>
                <c:pt idx="0">
                  <c:v>Ja</c:v>
                </c:pt>
              </c:strCache>
            </c:strRef>
          </c:tx>
          <c:spPr>
            <a:solidFill>
              <a:srgbClr val="0049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Anteil</c:v>
                </c:pt>
              </c:strCache>
            </c:strRef>
          </c:cat>
          <c:val>
            <c:numRef>
              <c:f>Tabelle1!$B$2</c:f>
              <c:numCache>
                <c:formatCode>0%</c:formatCode>
                <c:ptCount val="1"/>
                <c:pt idx="0">
                  <c:v>0.77</c:v>
                </c:pt>
              </c:numCache>
            </c:numRef>
          </c:val>
          <c:extLst xmlns:c16r2="http://schemas.microsoft.com/office/drawing/2015/06/chart">
            <c:ext xmlns:c16="http://schemas.microsoft.com/office/drawing/2014/chart" uri="{C3380CC4-5D6E-409C-BE32-E72D297353CC}">
              <c16:uniqueId val="{00000000-6590-4C21-9C07-769EFB5E7630}"/>
            </c:ext>
          </c:extLst>
        </c:ser>
        <c:ser>
          <c:idx val="1"/>
          <c:order val="1"/>
          <c:tx>
            <c:strRef>
              <c:f>Tabelle1!$C$1</c:f>
              <c:strCache>
                <c:ptCount val="1"/>
                <c:pt idx="0">
                  <c:v>Nein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Anteil</c:v>
                </c:pt>
              </c:strCache>
            </c:strRef>
          </c:cat>
          <c:val>
            <c:numRef>
              <c:f>Tabelle1!$C$2</c:f>
              <c:numCache>
                <c:formatCode>0%</c:formatCode>
                <c:ptCount val="1"/>
                <c:pt idx="0">
                  <c:v>0.23</c:v>
                </c:pt>
              </c:numCache>
            </c:numRef>
          </c:val>
          <c:extLst xmlns:c16r2="http://schemas.microsoft.com/office/drawing/2015/06/chart">
            <c:ext xmlns:c16="http://schemas.microsoft.com/office/drawing/2014/chart" uri="{C3380CC4-5D6E-409C-BE32-E72D297353CC}">
              <c16:uniqueId val="{00000001-6590-4C21-9C07-769EFB5E7630}"/>
            </c:ext>
          </c:extLst>
        </c:ser>
        <c:dLbls>
          <c:showLegendKey val="0"/>
          <c:showVal val="0"/>
          <c:showCatName val="0"/>
          <c:showSerName val="0"/>
          <c:showPercent val="0"/>
          <c:showBubbleSize val="0"/>
        </c:dLbls>
        <c:gapWidth val="150"/>
        <c:overlap val="100"/>
        <c:axId val="376818048"/>
        <c:axId val="376818440"/>
      </c:barChart>
      <c:catAx>
        <c:axId val="376818048"/>
        <c:scaling>
          <c:orientation val="minMax"/>
        </c:scaling>
        <c:delete val="1"/>
        <c:axPos val="l"/>
        <c:numFmt formatCode="General" sourceLinked="1"/>
        <c:majorTickMark val="none"/>
        <c:minorTickMark val="none"/>
        <c:tickLblPos val="nextTo"/>
        <c:crossAx val="376818440"/>
        <c:crosses val="autoZero"/>
        <c:auto val="1"/>
        <c:lblAlgn val="ctr"/>
        <c:lblOffset val="100"/>
        <c:noMultiLvlLbl val="0"/>
      </c:catAx>
      <c:valAx>
        <c:axId val="376818440"/>
        <c:scaling>
          <c:orientation val="minMax"/>
          <c:max val="1"/>
        </c:scaling>
        <c:delete val="1"/>
        <c:axPos val="b"/>
        <c:majorGridlines>
          <c:spPr>
            <a:ln w="9525" cap="flat" cmpd="sng" algn="ctr">
              <a:noFill/>
              <a:round/>
            </a:ln>
            <a:effectLst/>
          </c:spPr>
        </c:majorGridlines>
        <c:numFmt formatCode="0%" sourceLinked="1"/>
        <c:majorTickMark val="none"/>
        <c:minorTickMark val="none"/>
        <c:tickLblPos val="nextTo"/>
        <c:crossAx val="37681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190994552960736E-2"/>
          <c:y val="1.5399458466901124E-3"/>
          <c:w val="0.46619491371733884"/>
          <c:h val="0.99846005415330985"/>
        </c:manualLayout>
      </c:layout>
      <c:doughnutChart>
        <c:varyColors val="1"/>
        <c:ser>
          <c:idx val="0"/>
          <c:order val="0"/>
          <c:tx>
            <c:strRef>
              <c:f>Tabelle1!$B$1</c:f>
              <c:strCache>
                <c:ptCount val="1"/>
                <c:pt idx="0">
                  <c:v>Spalte1</c:v>
                </c:pt>
              </c:strCache>
            </c:strRef>
          </c:tx>
          <c:dPt>
            <c:idx val="0"/>
            <c:bubble3D val="0"/>
            <c:spPr>
              <a:solidFill>
                <a:srgbClr val="0049A4"/>
              </a:solidFill>
            </c:spPr>
            <c:extLst xmlns:c16r2="http://schemas.microsoft.com/office/drawing/2015/06/chart">
              <c:ext xmlns:c16="http://schemas.microsoft.com/office/drawing/2014/chart" uri="{C3380CC4-5D6E-409C-BE32-E72D297353CC}">
                <c16:uniqueId val="{00000001-DB2E-4023-9D86-87ABFDC5A185}"/>
              </c:ext>
            </c:extLst>
          </c:dPt>
          <c:dPt>
            <c:idx val="1"/>
            <c:bubble3D val="0"/>
            <c:spPr>
              <a:solidFill>
                <a:srgbClr val="7FA4D1"/>
              </a:solidFill>
            </c:spPr>
            <c:extLst xmlns:c16r2="http://schemas.microsoft.com/office/drawing/2015/06/chart">
              <c:ext xmlns:c16="http://schemas.microsoft.com/office/drawing/2014/chart" uri="{C3380CC4-5D6E-409C-BE32-E72D297353CC}">
                <c16:uniqueId val="{00000003-DB2E-4023-9D86-87ABFDC5A185}"/>
              </c:ext>
            </c:extLst>
          </c:dPt>
          <c:dPt>
            <c:idx val="2"/>
            <c:bubble3D val="0"/>
            <c:spPr>
              <a:solidFill>
                <a:srgbClr val="BFD1E8"/>
              </a:solidFill>
            </c:spPr>
            <c:extLst xmlns:c16r2="http://schemas.microsoft.com/office/drawing/2015/06/chart">
              <c:ext xmlns:c16="http://schemas.microsoft.com/office/drawing/2014/chart" uri="{C3380CC4-5D6E-409C-BE32-E72D297353CC}">
                <c16:uniqueId val="{00000005-DB2E-4023-9D86-87ABFDC5A185}"/>
              </c:ext>
            </c:extLst>
          </c:dPt>
          <c:dPt>
            <c:idx val="3"/>
            <c:bubble3D val="0"/>
            <c:spPr>
              <a:solidFill>
                <a:srgbClr val="D9E4F1"/>
              </a:solidFill>
            </c:spPr>
            <c:extLst xmlns:c16r2="http://schemas.microsoft.com/office/drawing/2015/06/chart">
              <c:ext xmlns:c16="http://schemas.microsoft.com/office/drawing/2014/chart" uri="{C3380CC4-5D6E-409C-BE32-E72D297353CC}">
                <c16:uniqueId val="{00000007-DB2E-4023-9D86-87ABFDC5A185}"/>
              </c:ext>
            </c:extLst>
          </c:dPt>
          <c:dPt>
            <c:idx val="4"/>
            <c:bubble3D val="0"/>
            <c:spPr>
              <a:solidFill>
                <a:srgbClr val="BFBFBF"/>
              </a:solidFill>
            </c:spPr>
            <c:extLst xmlns:c16r2="http://schemas.microsoft.com/office/drawing/2015/06/chart">
              <c:ext xmlns:c16="http://schemas.microsoft.com/office/drawing/2014/chart" uri="{C3380CC4-5D6E-409C-BE32-E72D297353CC}">
                <c16:uniqueId val="{00000009-DB2E-4023-9D86-87ABFDC5A185}"/>
              </c:ext>
            </c:extLst>
          </c:dPt>
          <c:dLbls>
            <c:spPr>
              <a:noFill/>
              <a:ln>
                <a:noFill/>
              </a:ln>
              <a:effectLst/>
            </c:spPr>
            <c:txPr>
              <a:bodyPr/>
              <a:lstStyle/>
              <a:p>
                <a:pPr>
                  <a:defRPr sz="1000">
                    <a:solidFill>
                      <a:schemeClr val="tx1">
                        <a:lumMod val="65000"/>
                        <a:lumOff val="35000"/>
                      </a:schemeClr>
                    </a:solidFill>
                    <a:latin typeface="Arial Narrow" panose="020B0606020202030204" pitchFamily="34" charset="0"/>
                  </a:defRPr>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Tabelle1!$A$2:$A$6</c:f>
              <c:strCache>
                <c:ptCount val="5"/>
                <c:pt idx="0">
                  <c:v>Abteilungsleitung </c:v>
                </c:pt>
                <c:pt idx="1">
                  <c:v>Spezialist (ohne Personalverantwortung) </c:v>
                </c:pt>
                <c:pt idx="2">
                  <c:v>Bereichsleitung </c:v>
                </c:pt>
                <c:pt idx="3">
                  <c:v>Geschäftsführung </c:v>
                </c:pt>
                <c:pt idx="4">
                  <c:v>Teamleiter </c:v>
                </c:pt>
              </c:strCache>
            </c:strRef>
          </c:cat>
          <c:val>
            <c:numRef>
              <c:f>Tabelle1!$B$2:$B$6</c:f>
              <c:numCache>
                <c:formatCode>0%</c:formatCode>
                <c:ptCount val="5"/>
                <c:pt idx="0">
                  <c:v>0.32</c:v>
                </c:pt>
                <c:pt idx="1">
                  <c:v>0.27</c:v>
                </c:pt>
                <c:pt idx="2">
                  <c:v>0.22</c:v>
                </c:pt>
                <c:pt idx="3">
                  <c:v>0.15</c:v>
                </c:pt>
                <c:pt idx="4">
                  <c:v>0.04</c:v>
                </c:pt>
              </c:numCache>
            </c:numRef>
          </c:val>
          <c:extLst xmlns:c16r2="http://schemas.microsoft.com/office/drawing/2015/06/chart">
            <c:ext xmlns:c16="http://schemas.microsoft.com/office/drawing/2014/chart" uri="{C3380CC4-5D6E-409C-BE32-E72D297353CC}">
              <c16:uniqueId val="{0000000A-DB2E-4023-9D86-87ABFDC5A185}"/>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59523886431268314"/>
          <c:y val="9.6346830164016059E-2"/>
          <c:w val="0.38197079502810993"/>
          <c:h val="0.83619072409337258"/>
        </c:manualLayout>
      </c:layout>
      <c:overlay val="0"/>
      <c:txPr>
        <a:bodyPr/>
        <a:lstStyle/>
        <a:p>
          <a:pPr>
            <a:defRPr sz="1000">
              <a:solidFill>
                <a:schemeClr val="tx1">
                  <a:lumMod val="65000"/>
                  <a:lumOff val="35000"/>
                </a:schemeClr>
              </a:solidFill>
              <a:latin typeface="Arial Narrow" panose="020B060602020203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5837134792535656E-2"/>
          <c:y val="6.8641575674373845E-2"/>
          <c:w val="0.46619491371733884"/>
          <c:h val="0.99846005415330985"/>
        </c:manualLayout>
      </c:layout>
      <c:doughnutChart>
        <c:varyColors val="1"/>
        <c:ser>
          <c:idx val="0"/>
          <c:order val="0"/>
          <c:tx>
            <c:strRef>
              <c:f>Tabelle1!$B$1</c:f>
              <c:strCache>
                <c:ptCount val="1"/>
                <c:pt idx="0">
                  <c:v>Spalte1</c:v>
                </c:pt>
              </c:strCache>
            </c:strRef>
          </c:tx>
          <c:dPt>
            <c:idx val="0"/>
            <c:bubble3D val="0"/>
            <c:spPr>
              <a:solidFill>
                <a:srgbClr val="0049A4"/>
              </a:solidFill>
            </c:spPr>
            <c:extLst xmlns:c16r2="http://schemas.microsoft.com/office/drawing/2015/06/chart">
              <c:ext xmlns:c16="http://schemas.microsoft.com/office/drawing/2014/chart" uri="{C3380CC4-5D6E-409C-BE32-E72D297353CC}">
                <c16:uniqueId val="{00000001-EC15-4BE9-AA7E-993121AABB97}"/>
              </c:ext>
            </c:extLst>
          </c:dPt>
          <c:dPt>
            <c:idx val="1"/>
            <c:bubble3D val="0"/>
            <c:spPr>
              <a:solidFill>
                <a:schemeClr val="bg1">
                  <a:lumMod val="65000"/>
                </a:schemeClr>
              </a:solidFill>
            </c:spPr>
            <c:extLst xmlns:c16r2="http://schemas.microsoft.com/office/drawing/2015/06/chart">
              <c:ext xmlns:c16="http://schemas.microsoft.com/office/drawing/2014/chart" uri="{C3380CC4-5D6E-409C-BE32-E72D297353CC}">
                <c16:uniqueId val="{00000003-EC15-4BE9-AA7E-993121AABB97}"/>
              </c:ext>
            </c:extLst>
          </c:dPt>
          <c:dLbls>
            <c:spPr>
              <a:noFill/>
              <a:ln>
                <a:noFill/>
              </a:ln>
              <a:effectLst/>
            </c:spPr>
            <c:txPr>
              <a:bodyPr/>
              <a:lstStyle/>
              <a:p>
                <a:pPr>
                  <a:defRPr sz="1000">
                    <a:solidFill>
                      <a:schemeClr val="tx1">
                        <a:lumMod val="65000"/>
                        <a:lumOff val="35000"/>
                      </a:schemeClr>
                    </a:solidFill>
                    <a:latin typeface="Arial Narrow" panose="020B0606020202030204" pitchFamily="34" charset="0"/>
                  </a:defRPr>
                </a:pPr>
                <a:endParaRPr lang="de-D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Tabelle1!$A$2:$A$3</c:f>
              <c:strCache>
                <c:ptCount val="2"/>
                <c:pt idx="0">
                  <c:v>Männer</c:v>
                </c:pt>
                <c:pt idx="1">
                  <c:v>Frauen</c:v>
                </c:pt>
              </c:strCache>
            </c:strRef>
          </c:cat>
          <c:val>
            <c:numRef>
              <c:f>Tabelle1!$B$2:$B$3</c:f>
              <c:numCache>
                <c:formatCode>0%</c:formatCode>
                <c:ptCount val="2"/>
                <c:pt idx="0">
                  <c:v>0.52</c:v>
                </c:pt>
                <c:pt idx="1">
                  <c:v>0.48</c:v>
                </c:pt>
              </c:numCache>
            </c:numRef>
          </c:val>
          <c:extLst xmlns:c16r2="http://schemas.microsoft.com/office/drawing/2015/06/chart">
            <c:ext xmlns:c16="http://schemas.microsoft.com/office/drawing/2014/chart" uri="{C3380CC4-5D6E-409C-BE32-E72D297353CC}">
              <c16:uniqueId val="{00000004-EC15-4BE9-AA7E-993121AABB97}"/>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1063670372798762"/>
          <c:y val="0.64741020830616947"/>
          <c:w val="0.234330024785049"/>
          <c:h val="0.23626548880452669"/>
        </c:manualLayout>
      </c:layout>
      <c:overlay val="0"/>
      <c:txPr>
        <a:bodyPr/>
        <a:lstStyle/>
        <a:p>
          <a:pPr>
            <a:defRPr sz="1000">
              <a:solidFill>
                <a:schemeClr val="tx1">
                  <a:lumMod val="65000"/>
                  <a:lumOff val="35000"/>
                </a:schemeClr>
              </a:solidFill>
              <a:latin typeface="Arial Narrow" panose="020B060602020203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0.57626</cdr:x>
      <cdr:y>0.42517</cdr:y>
    </cdr:from>
    <cdr:to>
      <cdr:x>0.6648</cdr:x>
      <cdr:y>0.64118</cdr:y>
    </cdr:to>
    <cdr:sp macro="" textlink="">
      <cdr:nvSpPr>
        <cdr:cNvPr id="2" name="Rechteck 1"/>
        <cdr:cNvSpPr/>
      </cdr:nvSpPr>
      <cdr:spPr>
        <a:xfrm xmlns:a="http://schemas.openxmlformats.org/drawingml/2006/main">
          <a:off x="2389868" y="1201918"/>
          <a:ext cx="367200" cy="610636"/>
        </a:xfrm>
        <a:prstGeom xmlns:a="http://schemas.openxmlformats.org/drawingml/2006/main" prst="rect">
          <a:avLst/>
        </a:prstGeom>
        <a:solidFill xmlns:a="http://schemas.openxmlformats.org/drawingml/2006/main">
          <a:schemeClr val="bg1">
            <a:lumMod val="50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0.80022</cdr:x>
      <cdr:y>0.39491</cdr:y>
    </cdr:from>
    <cdr:to>
      <cdr:x>0.88876</cdr:x>
      <cdr:y>0.5251</cdr:y>
    </cdr:to>
    <cdr:sp macro="" textlink="">
      <cdr:nvSpPr>
        <cdr:cNvPr id="3" name="Rechteck 2"/>
        <cdr:cNvSpPr/>
      </cdr:nvSpPr>
      <cdr:spPr>
        <a:xfrm xmlns:a="http://schemas.openxmlformats.org/drawingml/2006/main">
          <a:off x="3318707" y="1116380"/>
          <a:ext cx="367200" cy="368033"/>
        </a:xfrm>
        <a:prstGeom xmlns:a="http://schemas.openxmlformats.org/drawingml/2006/main" prst="rect">
          <a:avLst/>
        </a:prstGeom>
        <a:solidFill xmlns:a="http://schemas.openxmlformats.org/drawingml/2006/main">
          <a:schemeClr val="bg1">
            <a:lumMod val="50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0.12898</cdr:x>
      <cdr:y>0.15931</cdr:y>
    </cdr:from>
    <cdr:to>
      <cdr:x>0.21752</cdr:x>
      <cdr:y>0.48187</cdr:y>
    </cdr:to>
    <cdr:sp macro="" textlink="">
      <cdr:nvSpPr>
        <cdr:cNvPr id="4" name="Rechteck 3"/>
        <cdr:cNvSpPr/>
      </cdr:nvSpPr>
      <cdr:spPr>
        <a:xfrm xmlns:a="http://schemas.openxmlformats.org/drawingml/2006/main">
          <a:off x="534924" y="450342"/>
          <a:ext cx="367196" cy="911840"/>
        </a:xfrm>
        <a:prstGeom xmlns:a="http://schemas.openxmlformats.org/drawingml/2006/main" prst="rect">
          <a:avLst/>
        </a:prstGeom>
        <a:solidFill xmlns:a="http://schemas.openxmlformats.org/drawingml/2006/main">
          <a:schemeClr val="bg1">
            <a:lumMod val="50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20FA104-D78C-4AE1-8E06-DA118F41106D}" type="datetimeFigureOut">
              <a:rPr lang="de-DE" smtClean="0"/>
              <a:t>11.08.2016</a:t>
            </a:fld>
            <a:endParaRPr lang="de-DE"/>
          </a:p>
        </p:txBody>
      </p:sp>
      <p:sp>
        <p:nvSpPr>
          <p:cNvPr id="4" name="Fußzeilenplatzhalt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DFFCF80-0AA2-4C22-B121-BA5918FA6613}" type="slidenum">
              <a:rPr lang="de-DE" smtClean="0"/>
              <a:t>‹Nr.›</a:t>
            </a:fld>
            <a:endParaRPr lang="de-DE"/>
          </a:p>
        </p:txBody>
      </p:sp>
    </p:spTree>
    <p:extLst>
      <p:ext uri="{BB962C8B-B14F-4D97-AF65-F5344CB8AC3E}">
        <p14:creationId xmlns:p14="http://schemas.microsoft.com/office/powerpoint/2010/main" val="411676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B65933F-A13A-4AD4-9F16-8CA80B93B034}" type="datetimeFigureOut">
              <a:rPr lang="en-US" smtClean="0"/>
              <a:t>8/11/2016</a:t>
            </a:fld>
            <a:endParaRPr lang="en-US"/>
          </a:p>
        </p:txBody>
      </p:sp>
      <p:sp>
        <p:nvSpPr>
          <p:cNvPr id="4" name="Folienbildplatzhalter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C086F73-EE95-4129-B3B8-98DD921E975B}" type="slidenum">
              <a:rPr lang="en-US" smtClean="0"/>
              <a:t>‹Nr.›</a:t>
            </a:fld>
            <a:endParaRPr lang="en-US"/>
          </a:p>
        </p:txBody>
      </p:sp>
    </p:spTree>
    <p:extLst>
      <p:ext uri="{BB962C8B-B14F-4D97-AF65-F5344CB8AC3E}">
        <p14:creationId xmlns:p14="http://schemas.microsoft.com/office/powerpoint/2010/main" val="327163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C086F73-EE95-4129-B3B8-98DD921E975B}" type="slidenum">
              <a:rPr lang="en-US" smtClean="0"/>
              <a:t>8</a:t>
            </a:fld>
            <a:endParaRPr lang="en-US"/>
          </a:p>
        </p:txBody>
      </p:sp>
    </p:spTree>
    <p:extLst>
      <p:ext uri="{BB962C8B-B14F-4D97-AF65-F5344CB8AC3E}">
        <p14:creationId xmlns:p14="http://schemas.microsoft.com/office/powerpoint/2010/main" val="288296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C086F73-EE95-4129-B3B8-98DD921E975B}" type="slidenum">
              <a:rPr lang="en-US" smtClean="0"/>
              <a:t>9</a:t>
            </a:fld>
            <a:endParaRPr lang="en-US"/>
          </a:p>
        </p:txBody>
      </p:sp>
    </p:spTree>
    <p:extLst>
      <p:ext uri="{BB962C8B-B14F-4D97-AF65-F5344CB8AC3E}">
        <p14:creationId xmlns:p14="http://schemas.microsoft.com/office/powerpoint/2010/main" val="26930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C086F73-EE95-4129-B3B8-98DD921E975B}" type="slidenum">
              <a:rPr lang="en-US" smtClean="0"/>
              <a:t>11</a:t>
            </a:fld>
            <a:endParaRPr lang="en-US"/>
          </a:p>
        </p:txBody>
      </p:sp>
    </p:spTree>
    <p:extLst>
      <p:ext uri="{BB962C8B-B14F-4D97-AF65-F5344CB8AC3E}">
        <p14:creationId xmlns:p14="http://schemas.microsoft.com/office/powerpoint/2010/main" val="403302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C086F73-EE95-4129-B3B8-98DD921E975B}" type="slidenum">
              <a:rPr lang="en-US" smtClean="0"/>
              <a:t>12</a:t>
            </a:fld>
            <a:endParaRPr lang="en-US"/>
          </a:p>
        </p:txBody>
      </p:sp>
    </p:spTree>
    <p:extLst>
      <p:ext uri="{BB962C8B-B14F-4D97-AF65-F5344CB8AC3E}">
        <p14:creationId xmlns:p14="http://schemas.microsoft.com/office/powerpoint/2010/main" val="403302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9631B-AA95-4B7E-8949-9397771334E1}" type="slidenum">
              <a:rPr lang="de-DE" smtClean="0"/>
              <a:pPr>
                <a:defRPr/>
              </a:pPr>
              <a:t>13</a:t>
            </a:fld>
            <a:endParaRPr lang="de-DE"/>
          </a:p>
        </p:txBody>
      </p:sp>
    </p:spTree>
    <p:extLst>
      <p:ext uri="{BB962C8B-B14F-4D97-AF65-F5344CB8AC3E}">
        <p14:creationId xmlns:p14="http://schemas.microsoft.com/office/powerpoint/2010/main" val="396508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C086F73-EE95-4129-B3B8-98DD921E975B}" type="slidenum">
              <a:rPr lang="en-US" smtClean="0"/>
              <a:t>14</a:t>
            </a:fld>
            <a:endParaRPr lang="en-US"/>
          </a:p>
        </p:txBody>
      </p:sp>
    </p:spTree>
    <p:extLst>
      <p:ext uri="{BB962C8B-B14F-4D97-AF65-F5344CB8AC3E}">
        <p14:creationId xmlns:p14="http://schemas.microsoft.com/office/powerpoint/2010/main" val="46574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C086F73-EE95-4129-B3B8-98DD921E975B}" type="slidenum">
              <a:rPr lang="en-US" smtClean="0"/>
              <a:t>15</a:t>
            </a:fld>
            <a:endParaRPr lang="en-US"/>
          </a:p>
        </p:txBody>
      </p:sp>
    </p:spTree>
    <p:extLst>
      <p:ext uri="{BB962C8B-B14F-4D97-AF65-F5344CB8AC3E}">
        <p14:creationId xmlns:p14="http://schemas.microsoft.com/office/powerpoint/2010/main" val="186867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8F5C1934-319E-4AFF-9757-C6D1E3A9BE0E}" type="slidenum">
              <a:rPr lang="de-DE" smtClean="0"/>
              <a:pPr>
                <a:defRPr/>
              </a:pPr>
              <a:t>16</a:t>
            </a:fld>
            <a:endParaRPr lang="de-DE"/>
          </a:p>
        </p:txBody>
      </p:sp>
    </p:spTree>
    <p:extLst>
      <p:ext uri="{BB962C8B-B14F-4D97-AF65-F5344CB8AC3E}">
        <p14:creationId xmlns:p14="http://schemas.microsoft.com/office/powerpoint/2010/main" val="2155577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 2">
    <p:spTree>
      <p:nvGrpSpPr>
        <p:cNvPr id="1" name=""/>
        <p:cNvGrpSpPr/>
        <p:nvPr/>
      </p:nvGrpSpPr>
      <p:grpSpPr>
        <a:xfrm>
          <a:off x="0" y="0"/>
          <a:ext cx="0" cy="0"/>
          <a:chOff x="0" y="0"/>
          <a:chExt cx="0" cy="0"/>
        </a:xfrm>
      </p:grpSpPr>
      <p:cxnSp>
        <p:nvCxnSpPr>
          <p:cNvPr id="14" name="Gerade Verbindung 13"/>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platzhalter 11"/>
          <p:cNvSpPr>
            <a:spLocks noGrp="1"/>
          </p:cNvSpPr>
          <p:nvPr>
            <p:ph type="body" sz="quarter" idx="16"/>
          </p:nvPr>
        </p:nvSpPr>
        <p:spPr>
          <a:xfrm>
            <a:off x="467784" y="1550338"/>
            <a:ext cx="8970434" cy="691215"/>
          </a:xfrm>
          <a:prstGeom prst="rect">
            <a:avLst/>
          </a:prstGeom>
        </p:spPr>
        <p:txBody>
          <a:bodyPr wrap="square" lIns="0" tIns="0" rIns="0" bIns="0" anchor="b" anchorCtr="0">
            <a:noAutofit/>
          </a:bodyPr>
          <a:lstStyle>
            <a:lvl1pPr marL="0" marR="0" indent="0" algn="l" defTabSz="914353" rtl="0" eaLnBrk="1" fontAlgn="auto" latinLnBrk="0" hangingPunct="1">
              <a:lnSpc>
                <a:spcPts val="2700"/>
              </a:lnSpc>
              <a:spcBef>
                <a:spcPts val="0"/>
              </a:spcBef>
              <a:spcAft>
                <a:spcPts val="0"/>
              </a:spcAft>
              <a:buClr>
                <a:srgbClr val="0049A4"/>
              </a:buClr>
              <a:buSzTx/>
              <a:buFont typeface="Arial"/>
              <a:buNone/>
              <a:tabLst/>
              <a:defRPr sz="2200" b="1"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17" name="Textplatzhalter 11"/>
          <p:cNvSpPr>
            <a:spLocks noGrp="1"/>
          </p:cNvSpPr>
          <p:nvPr>
            <p:ph type="body" sz="quarter" idx="17"/>
          </p:nvPr>
        </p:nvSpPr>
        <p:spPr>
          <a:xfrm>
            <a:off x="467783" y="2336800"/>
            <a:ext cx="8970433" cy="276144"/>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11" name="Textplatzhalter 13"/>
          <p:cNvSpPr>
            <a:spLocks noGrp="1"/>
          </p:cNvSpPr>
          <p:nvPr>
            <p:ph type="body" sz="quarter" idx="18" hasCustomPrompt="1"/>
          </p:nvPr>
        </p:nvSpPr>
        <p:spPr>
          <a:xfrm>
            <a:off x="467785" y="1090722"/>
            <a:ext cx="3057790" cy="180519"/>
          </a:xfrm>
          <a:prstGeom prst="rect">
            <a:avLst/>
          </a:prstGeom>
        </p:spPr>
        <p:txBody>
          <a:bodyPr wrap="square" lIns="0" tIns="0" rIns="0" bIns="0" anchor="b" anchorCtr="0">
            <a:noAutofit/>
          </a:bodyPr>
          <a:lstStyle>
            <a:lvl1pPr>
              <a:buNone/>
              <a:defRPr sz="1600" b="1">
                <a:solidFill>
                  <a:srgbClr val="7F7F7F"/>
                </a:solidFill>
              </a:defRPr>
            </a:lvl1pPr>
            <a:lvl2pPr>
              <a:buNone/>
              <a:defRPr/>
            </a:lvl2pPr>
            <a:lvl3pPr>
              <a:buNone/>
              <a:defRPr/>
            </a:lvl3pPr>
            <a:lvl4pPr>
              <a:buNone/>
              <a:defRPr/>
            </a:lvl4pPr>
            <a:lvl5pPr>
              <a:buNone/>
              <a:defRPr/>
            </a:lvl5pPr>
          </a:lstStyle>
          <a:p>
            <a:pPr lvl="0"/>
            <a:r>
              <a:rPr lang="de-DE" dirty="0"/>
              <a:t>Kienbaum Geschäftsbereich</a:t>
            </a:r>
          </a:p>
        </p:txBody>
      </p:sp>
      <p:sp>
        <p:nvSpPr>
          <p:cNvPr id="15" name="Textplatzhalter 17"/>
          <p:cNvSpPr>
            <a:spLocks noGrp="1"/>
          </p:cNvSpPr>
          <p:nvPr>
            <p:ph type="body" sz="quarter" idx="24" hasCustomPrompt="1"/>
          </p:nvPr>
        </p:nvSpPr>
        <p:spPr>
          <a:xfrm>
            <a:off x="6579923" y="1061268"/>
            <a:ext cx="2858294" cy="215444"/>
          </a:xfrm>
          <a:prstGeom prst="rect">
            <a:avLst/>
          </a:prstGeom>
        </p:spPr>
        <p:txBody>
          <a:bodyPr wrap="square" anchor="b" anchorCtr="0">
            <a:noAutofit/>
          </a:bodyPr>
          <a:lstStyle>
            <a:lvl1pPr algn="r">
              <a:buNone/>
              <a:defRPr>
                <a:solidFill>
                  <a:srgbClr val="7F7F7F"/>
                </a:solidFill>
              </a:defRPr>
            </a:lvl1pPr>
            <a:lvl2pPr>
              <a:buNone/>
              <a:defRPr/>
            </a:lvl2pPr>
            <a:lvl3pPr>
              <a:buNone/>
              <a:defRPr/>
            </a:lvl3pPr>
            <a:lvl4pPr>
              <a:buNone/>
              <a:defRPr/>
            </a:lvl4pPr>
            <a:lvl5pPr>
              <a:buNone/>
              <a:defRPr/>
            </a:lvl5pPr>
          </a:lstStyle>
          <a:p>
            <a:pPr lvl="0"/>
            <a:r>
              <a:rPr lang="de-DE" dirty="0"/>
              <a:t>Ort, 00. Monat 2010</a:t>
            </a:r>
          </a:p>
        </p:txBody>
      </p:sp>
      <p:pic>
        <p:nvPicPr>
          <p:cNvPr id="12" name="Bild 11" descr="Kienbaum_ppt_tite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338" y="6183869"/>
            <a:ext cx="1548000" cy="359806"/>
          </a:xfrm>
          <a:prstGeom prst="rect">
            <a:avLst/>
          </a:prstGeom>
        </p:spPr>
      </p:pic>
      <p:pic>
        <p:nvPicPr>
          <p:cNvPr id="18" name="Grafik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4405" y="3006720"/>
            <a:ext cx="2973600" cy="2973600"/>
          </a:xfrm>
          <a:prstGeom prst="rect">
            <a:avLst/>
          </a:prstGeom>
        </p:spPr>
      </p:pic>
      <p:pic>
        <p:nvPicPr>
          <p:cNvPr id="10" name="Grafik 9"/>
          <p:cNvPicPr>
            <a:picLocks noChangeAspect="1"/>
          </p:cNvPicPr>
          <p:nvPr userDrawn="1"/>
        </p:nvPicPr>
        <p:blipFill>
          <a:blip r:embed="rId4"/>
          <a:stretch>
            <a:fillRect/>
          </a:stretch>
        </p:blipFill>
        <p:spPr>
          <a:xfrm>
            <a:off x="465030" y="6051543"/>
            <a:ext cx="1301626" cy="4508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ohne Fußnote">
    <p:spTree>
      <p:nvGrpSpPr>
        <p:cNvPr id="1" name=""/>
        <p:cNvGrpSpPr/>
        <p:nvPr/>
      </p:nvGrpSpPr>
      <p:grpSpPr>
        <a:xfrm>
          <a:off x="0" y="0"/>
          <a:ext cx="0" cy="0"/>
          <a:chOff x="0" y="0"/>
          <a:chExt cx="0" cy="0"/>
        </a:xfrm>
      </p:grpSpPr>
      <p:sp>
        <p:nvSpPr>
          <p:cNvPr id="2" name="Titel 1"/>
          <p:cNvSpPr>
            <a:spLocks noGrp="1"/>
          </p:cNvSpPr>
          <p:nvPr>
            <p:ph type="title"/>
          </p:nvPr>
        </p:nvSpPr>
        <p:spPr>
          <a:xfrm>
            <a:off x="468001" y="304800"/>
            <a:ext cx="8970217" cy="691200"/>
          </a:xfr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p:nvPr>
        </p:nvSpPr>
        <p:spPr>
          <a:xfrm>
            <a:off x="467785" y="997202"/>
            <a:ext cx="8970433" cy="237875"/>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6" name="Textplatzhalter 7"/>
          <p:cNvSpPr>
            <a:spLocks noGrp="1"/>
          </p:cNvSpPr>
          <p:nvPr>
            <p:ph type="body" sz="quarter" idx="23"/>
          </p:nvPr>
        </p:nvSpPr>
        <p:spPr>
          <a:xfrm>
            <a:off x="467785" y="1625602"/>
            <a:ext cx="8970433" cy="4552951"/>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versetzten Aufzählungen">
    <p:spTree>
      <p:nvGrpSpPr>
        <p:cNvPr id="1" name=""/>
        <p:cNvGrpSpPr/>
        <p:nvPr/>
      </p:nvGrpSpPr>
      <p:grpSpPr>
        <a:xfrm>
          <a:off x="0" y="0"/>
          <a:ext cx="0" cy="0"/>
          <a:chOff x="0" y="0"/>
          <a:chExt cx="0" cy="0"/>
        </a:xfrm>
      </p:grpSpPr>
      <p:sp>
        <p:nvSpPr>
          <p:cNvPr id="2" name="Titel 1"/>
          <p:cNvSpPr>
            <a:spLocks noGrp="1"/>
          </p:cNvSpPr>
          <p:nvPr>
            <p:ph type="title"/>
          </p:nvPr>
        </p:nvSpPr>
        <p:spPr>
          <a:xfrm>
            <a:off x="468001" y="304800"/>
            <a:ext cx="8970217" cy="691200"/>
          </a:xfr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6" name="Textplatzhalter 11"/>
          <p:cNvSpPr>
            <a:spLocks noGrp="1"/>
          </p:cNvSpPr>
          <p:nvPr>
            <p:ph type="body" sz="quarter" idx="17"/>
          </p:nvPr>
        </p:nvSpPr>
        <p:spPr>
          <a:xfrm>
            <a:off x="467785" y="997202"/>
            <a:ext cx="8970433" cy="237875"/>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8" name="Textplatzhalter 7"/>
          <p:cNvSpPr>
            <a:spLocks noGrp="1"/>
          </p:cNvSpPr>
          <p:nvPr>
            <p:ph type="body" sz="quarter" idx="18"/>
          </p:nvPr>
        </p:nvSpPr>
        <p:spPr>
          <a:xfrm>
            <a:off x="467785" y="1628778"/>
            <a:ext cx="8970433" cy="4549775"/>
          </a:xfrm>
        </p:spPr>
        <p:txBody>
          <a:bodyPr/>
          <a:lstStyle>
            <a:lvl1pPr marL="177800" indent="-177800">
              <a:buClr>
                <a:schemeClr val="tx1"/>
              </a:buClr>
              <a:buSzPct val="100000"/>
              <a:buFont typeface="+mj-lt"/>
              <a:buAutoNum type="arabicPeriod"/>
              <a:defRPr b="0"/>
            </a:lvl1pPr>
            <a:lvl2pPr marL="622300" indent="-177800">
              <a:buClr>
                <a:schemeClr val="tx2"/>
              </a:buClr>
              <a:buSzPct val="110000"/>
              <a:buFont typeface="Arial Narrow"/>
              <a:buChar char="»"/>
              <a:defRPr/>
            </a:lvl2pPr>
            <a:lvl3pPr marL="812800" indent="-190500">
              <a:defRPr/>
            </a:lvl3pPr>
            <a:lvl4pPr marL="990600" indent="-177800">
              <a:defRPr/>
            </a:lvl4pPr>
            <a:lvl5pPr marL="1168400" indent="-17780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Kernaussage">
    <p:spTree>
      <p:nvGrpSpPr>
        <p:cNvPr id="1" name=""/>
        <p:cNvGrpSpPr/>
        <p:nvPr/>
      </p:nvGrpSpPr>
      <p:grpSpPr>
        <a:xfrm>
          <a:off x="0" y="0"/>
          <a:ext cx="0" cy="0"/>
          <a:chOff x="0" y="0"/>
          <a:chExt cx="0" cy="0"/>
        </a:xfrm>
      </p:grpSpPr>
      <p:sp>
        <p:nvSpPr>
          <p:cNvPr id="2" name="Titel 1"/>
          <p:cNvSpPr>
            <a:spLocks noGrp="1"/>
          </p:cNvSpPr>
          <p:nvPr>
            <p:ph type="title"/>
          </p:nvPr>
        </p:nvSpPr>
        <p:spPr>
          <a:xfrm>
            <a:off x="468001" y="304800"/>
            <a:ext cx="8970217" cy="691200"/>
          </a:xfr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p:nvPr>
        </p:nvSpPr>
        <p:spPr>
          <a:xfrm>
            <a:off x="467785" y="997202"/>
            <a:ext cx="8970433" cy="237875"/>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6" name="Textplatzhalter 7"/>
          <p:cNvSpPr>
            <a:spLocks noGrp="1"/>
          </p:cNvSpPr>
          <p:nvPr>
            <p:ph type="body" sz="quarter" idx="23"/>
          </p:nvPr>
        </p:nvSpPr>
        <p:spPr>
          <a:xfrm>
            <a:off x="468000" y="1627188"/>
            <a:ext cx="8970433" cy="3859212"/>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27"/>
          </p:nvPr>
        </p:nvSpPr>
        <p:spPr>
          <a:xfrm>
            <a:off x="467785" y="5638608"/>
            <a:ext cx="8970433" cy="539942"/>
          </a:xfrm>
          <a:prstGeom prst="rect">
            <a:avLst/>
          </a:prstGeom>
          <a:solidFill>
            <a:srgbClr val="D9E4F1"/>
          </a:solidFill>
        </p:spPr>
        <p:txBody>
          <a:bodyPr lIns="72000" tIns="72000" rIns="72000" bIns="72000" anchor="ctr" anchorCtr="0">
            <a:noAutofit/>
          </a:bodyPr>
          <a:lstStyle>
            <a:lvl1pPr marL="0" marR="0" indent="0" algn="l" defTabSz="914353" rtl="0" eaLnBrk="1" fontAlgn="auto" latinLnBrk="0" hangingPunct="1">
              <a:lnSpc>
                <a:spcPct val="100000"/>
              </a:lnSpc>
              <a:spcBef>
                <a:spcPts val="0"/>
              </a:spcBef>
              <a:spcAft>
                <a:spcPts val="0"/>
              </a:spcAft>
              <a:buClr>
                <a:srgbClr val="0049A4"/>
              </a:buClr>
              <a:buSzTx/>
              <a:buFont typeface="Arial Narrow"/>
              <a:buNone/>
              <a:tabLst/>
              <a:defRPr sz="1400" b="1"/>
            </a:lvl1pPr>
            <a:lvl2pPr marL="0" indent="0">
              <a:buNone/>
              <a:defRPr sz="1100"/>
            </a:lvl2pPr>
            <a:lvl3pPr marL="0" indent="0">
              <a:buNone/>
              <a:defRPr sz="1100"/>
            </a:lvl3pPr>
            <a:lvl4pPr marL="0" indent="0">
              <a:lnSpc>
                <a:spcPts val="1400"/>
              </a:lnSpc>
              <a:buNone/>
              <a:defRPr sz="1100"/>
            </a:lvl4pPr>
            <a:lvl5pPr marL="0" indent="0">
              <a:lnSpc>
                <a:spcPts val="1400"/>
              </a:lnSpc>
              <a:buNone/>
              <a:defRPr sz="1100"/>
            </a:lvl5pPr>
          </a:lstStyle>
          <a:p>
            <a:pPr lvl="0"/>
            <a:r>
              <a:rPr lang="de-DE"/>
              <a:t>Textmasterformat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mit Bild A">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6" name="Bildplatzhalter 18"/>
          <p:cNvSpPr>
            <a:spLocks noGrp="1"/>
          </p:cNvSpPr>
          <p:nvPr>
            <p:ph type="pic" sz="quarter" idx="24" hasCustomPrompt="1"/>
          </p:nvPr>
        </p:nvSpPr>
        <p:spPr>
          <a:xfrm>
            <a:off x="468000" y="3198816"/>
            <a:ext cx="8970433" cy="2979737"/>
          </a:xfrm>
          <a:prstGeom prst="rect">
            <a:avLst/>
          </a:prstGeom>
        </p:spPr>
        <p:txBody>
          <a:bodyPr/>
          <a:lstStyle>
            <a:lvl1pPr>
              <a:lnSpc>
                <a:spcPts val="1900"/>
              </a:lnSpc>
              <a:buNone/>
              <a:defRPr>
                <a:solidFill>
                  <a:srgbClr val="7F7F7F"/>
                </a:solidFill>
              </a:defRPr>
            </a:lvl1pPr>
          </a:lstStyle>
          <a:p>
            <a:r>
              <a:rPr lang="de-DE" dirty="0">
                <a:solidFill>
                  <a:srgbClr val="7F7F7F"/>
                </a:solidFill>
              </a:rPr>
              <a:t>Bild A</a:t>
            </a:r>
            <a:endParaRPr lang="de-DE" dirty="0"/>
          </a:p>
        </p:txBody>
      </p:sp>
      <p:sp>
        <p:nvSpPr>
          <p:cNvPr id="8" name="Textplatzhalter 7"/>
          <p:cNvSpPr>
            <a:spLocks noGrp="1"/>
          </p:cNvSpPr>
          <p:nvPr>
            <p:ph type="body" sz="quarter" idx="23"/>
          </p:nvPr>
        </p:nvSpPr>
        <p:spPr>
          <a:xfrm>
            <a:off x="468001" y="1628775"/>
            <a:ext cx="8970217" cy="1397000"/>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itel 1"/>
          <p:cNvSpPr>
            <a:spLocks noGrp="1"/>
          </p:cNvSpPr>
          <p:nvPr>
            <p:ph type="title"/>
          </p:nvPr>
        </p:nvSpPr>
        <p:spPr>
          <a:xfrm>
            <a:off x="468001" y="304800"/>
            <a:ext cx="8970217" cy="691200"/>
          </a:xfrm>
        </p:spPr>
        <p:txBody>
          <a:bodyPr/>
          <a:lstStyle/>
          <a:p>
            <a:r>
              <a:rPr lang="de-DE"/>
              <a:t>Titelmasterformat durch Klicken bearbeiten</a:t>
            </a:r>
            <a:endParaRPr lang="de-DE" dirty="0"/>
          </a:p>
        </p:txBody>
      </p:sp>
      <p:sp>
        <p:nvSpPr>
          <p:cNvPr id="10" name="Textplatzhalter 11"/>
          <p:cNvSpPr>
            <a:spLocks noGrp="1"/>
          </p:cNvSpPr>
          <p:nvPr>
            <p:ph type="body" sz="quarter" idx="17"/>
          </p:nvPr>
        </p:nvSpPr>
        <p:spPr>
          <a:xfrm>
            <a:off x="467785" y="997200"/>
            <a:ext cx="8970433"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Bild B">
    <p:spTree>
      <p:nvGrpSpPr>
        <p:cNvPr id="1" name=""/>
        <p:cNvGrpSpPr/>
        <p:nvPr/>
      </p:nvGrpSpPr>
      <p:grpSpPr>
        <a:xfrm>
          <a:off x="0" y="0"/>
          <a:ext cx="0" cy="0"/>
          <a:chOff x="0" y="0"/>
          <a:chExt cx="0" cy="0"/>
        </a:xfrm>
      </p:grpSpPr>
      <p:sp>
        <p:nvSpPr>
          <p:cNvPr id="2" name="Titel 1"/>
          <p:cNvSpPr>
            <a:spLocks noGrp="1"/>
          </p:cNvSpPr>
          <p:nvPr>
            <p:ph type="title"/>
          </p:nvPr>
        </p:nvSpPr>
        <p:spPr>
          <a:xfrm>
            <a:off x="468001" y="304800"/>
            <a:ext cx="8970217" cy="691200"/>
          </a:xfr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7"/>
          <p:cNvSpPr>
            <a:spLocks noGrp="1"/>
          </p:cNvSpPr>
          <p:nvPr>
            <p:ph type="body" sz="quarter" idx="23"/>
          </p:nvPr>
        </p:nvSpPr>
        <p:spPr>
          <a:xfrm>
            <a:off x="5052749" y="1628778"/>
            <a:ext cx="4385469" cy="4549775"/>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11"/>
          <p:cNvSpPr>
            <a:spLocks noGrp="1"/>
          </p:cNvSpPr>
          <p:nvPr>
            <p:ph type="body" sz="quarter" idx="17"/>
          </p:nvPr>
        </p:nvSpPr>
        <p:spPr>
          <a:xfrm>
            <a:off x="467785" y="997200"/>
            <a:ext cx="8970433" cy="237876"/>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12" name="Diagrammplatzhalter 11"/>
          <p:cNvSpPr>
            <a:spLocks noGrp="1"/>
          </p:cNvSpPr>
          <p:nvPr>
            <p:ph type="chart" sz="quarter" idx="27"/>
          </p:nvPr>
        </p:nvSpPr>
        <p:spPr>
          <a:xfrm>
            <a:off x="467784" y="1628778"/>
            <a:ext cx="4388908" cy="4549775"/>
          </a:xfrm>
        </p:spPr>
        <p:txBody>
          <a:bodyPr/>
          <a:lstStyle>
            <a:lvl1pPr>
              <a:buNone/>
              <a:defRPr>
                <a:solidFill>
                  <a:srgbClr val="7F7F7F"/>
                </a:solidFill>
              </a:defRPr>
            </a:lvl1pPr>
          </a:lstStyle>
          <a:p>
            <a:r>
              <a:rPr lang="de-DE"/>
              <a:t>Diagramm durch Klicken auf Symbol hinzufügen</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mit 2 Textfelder">
    <p:spTree>
      <p:nvGrpSpPr>
        <p:cNvPr id="1" name=""/>
        <p:cNvGrpSpPr/>
        <p:nvPr/>
      </p:nvGrpSpPr>
      <p:grpSpPr>
        <a:xfrm>
          <a:off x="0" y="0"/>
          <a:ext cx="0" cy="0"/>
          <a:chOff x="0" y="0"/>
          <a:chExt cx="0" cy="0"/>
        </a:xfrm>
      </p:grpSpPr>
      <p:sp>
        <p:nvSpPr>
          <p:cNvPr id="2" name="Titel 1"/>
          <p:cNvSpPr>
            <a:spLocks noGrp="1"/>
          </p:cNvSpPr>
          <p:nvPr>
            <p:ph type="title"/>
          </p:nvPr>
        </p:nvSpPr>
        <p:spPr>
          <a:xfrm>
            <a:off x="467785" y="304800"/>
            <a:ext cx="8970433" cy="691200"/>
          </a:xfr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7"/>
          <p:cNvSpPr>
            <a:spLocks noGrp="1"/>
          </p:cNvSpPr>
          <p:nvPr>
            <p:ph type="body" sz="quarter" idx="23"/>
          </p:nvPr>
        </p:nvSpPr>
        <p:spPr>
          <a:xfrm>
            <a:off x="5052748" y="1628775"/>
            <a:ext cx="4385469" cy="4549776"/>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11"/>
          <p:cNvSpPr>
            <a:spLocks noGrp="1"/>
          </p:cNvSpPr>
          <p:nvPr>
            <p:ph type="body" sz="quarter" idx="17"/>
          </p:nvPr>
        </p:nvSpPr>
        <p:spPr>
          <a:xfrm>
            <a:off x="467785" y="997202"/>
            <a:ext cx="8970433" cy="237875"/>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8" name="Textplatzhalter 7"/>
          <p:cNvSpPr>
            <a:spLocks noGrp="1"/>
          </p:cNvSpPr>
          <p:nvPr>
            <p:ph type="body" sz="quarter" idx="27"/>
          </p:nvPr>
        </p:nvSpPr>
        <p:spPr>
          <a:xfrm>
            <a:off x="468002" y="1628775"/>
            <a:ext cx="4385469" cy="4549776"/>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7" name="Textplatzhalter 7"/>
          <p:cNvSpPr>
            <a:spLocks noGrp="1"/>
          </p:cNvSpPr>
          <p:nvPr>
            <p:ph type="body" sz="quarter" idx="24"/>
          </p:nvPr>
        </p:nvSpPr>
        <p:spPr>
          <a:xfrm>
            <a:off x="468000" y="1628778"/>
            <a:ext cx="8970433" cy="4549775"/>
          </a:xfrm>
          <a:prstGeom prst="rect">
            <a:avLst/>
          </a:prstGeom>
        </p:spPr>
        <p:txBody>
          <a:bodyPr numCol="2"/>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title"/>
          </p:nvPr>
        </p:nvSpPr>
        <p:spPr>
          <a:xfrm>
            <a:off x="468001" y="304800"/>
            <a:ext cx="8970217" cy="691200"/>
          </a:xfrm>
        </p:spPr>
        <p:txBody>
          <a:bodyPr/>
          <a:lstStyle/>
          <a:p>
            <a:r>
              <a:rPr lang="de-DE"/>
              <a:t>Titelmasterformat durch Klicken bearbeiten</a:t>
            </a:r>
            <a:endParaRPr lang="de-DE" dirty="0"/>
          </a:p>
        </p:txBody>
      </p:sp>
      <p:sp>
        <p:nvSpPr>
          <p:cNvPr id="9" name="Textplatzhalter 11"/>
          <p:cNvSpPr>
            <a:spLocks noGrp="1"/>
          </p:cNvSpPr>
          <p:nvPr>
            <p:ph type="body" sz="quarter" idx="17"/>
          </p:nvPr>
        </p:nvSpPr>
        <p:spPr>
          <a:xfrm>
            <a:off x="467785" y="997200"/>
            <a:ext cx="8970433"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mit SmartArt-Grafik">
    <p:spTree>
      <p:nvGrpSpPr>
        <p:cNvPr id="1" name=""/>
        <p:cNvGrpSpPr/>
        <p:nvPr/>
      </p:nvGrpSpPr>
      <p:grpSpPr>
        <a:xfrm>
          <a:off x="0" y="0"/>
          <a:ext cx="0" cy="0"/>
          <a:chOff x="0" y="0"/>
          <a:chExt cx="0" cy="0"/>
        </a:xfrm>
      </p:grpSpPr>
      <p:sp>
        <p:nvSpPr>
          <p:cNvPr id="2" name="Titel 1"/>
          <p:cNvSpPr>
            <a:spLocks noGrp="1"/>
          </p:cNvSpPr>
          <p:nvPr>
            <p:ph type="title"/>
          </p:nvPr>
        </p:nvSpPr>
        <p:spPr>
          <a:xfrm>
            <a:off x="468001" y="304800"/>
            <a:ext cx="8970217" cy="691200"/>
          </a:xfrm>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p:nvPr>
        </p:nvSpPr>
        <p:spPr>
          <a:xfrm>
            <a:off x="467785" y="997202"/>
            <a:ext cx="8970433" cy="237875"/>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8" name="SmartArt-Platzhalter 7"/>
          <p:cNvSpPr>
            <a:spLocks noGrp="1"/>
          </p:cNvSpPr>
          <p:nvPr>
            <p:ph type="dgm" sz="quarter" idx="27"/>
          </p:nvPr>
        </p:nvSpPr>
        <p:spPr>
          <a:xfrm>
            <a:off x="468001" y="1628778"/>
            <a:ext cx="8970217" cy="4549775"/>
          </a:xfrm>
        </p:spPr>
        <p:txBody>
          <a:bodyPr/>
          <a:lstStyle>
            <a:lvl1pPr>
              <a:buNone/>
              <a:defRPr>
                <a:solidFill>
                  <a:schemeClr val="bg2"/>
                </a:solidFill>
              </a:defRPr>
            </a:lvl1pPr>
          </a:lstStyle>
          <a:p>
            <a:r>
              <a:rPr lang="de-DE"/>
              <a:t>Klicken Sie auf das Symbol, um die SmartArt-Grafik hinzuzufügen</a:t>
            </a:r>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mit Diagramm">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8" name="Diagrammplatzhalter 7"/>
          <p:cNvSpPr>
            <a:spLocks noGrp="1"/>
          </p:cNvSpPr>
          <p:nvPr>
            <p:ph type="chart" sz="quarter" idx="27"/>
          </p:nvPr>
        </p:nvSpPr>
        <p:spPr/>
        <p:txBody>
          <a:bodyPr/>
          <a:lstStyle>
            <a:lvl1pPr>
              <a:buNone/>
              <a:defRPr>
                <a:solidFill>
                  <a:schemeClr val="bg2"/>
                </a:solidFill>
              </a:defRPr>
            </a:lvl1pPr>
          </a:lstStyle>
          <a:p>
            <a:r>
              <a:rPr lang="de-DE"/>
              <a:t>Diagramm durch Klicken auf Symbol hinzufügen</a:t>
            </a:r>
            <a:endParaRPr lang="de-DE" dirty="0"/>
          </a:p>
        </p:txBody>
      </p:sp>
      <p:sp>
        <p:nvSpPr>
          <p:cNvPr id="7" name="Titel 1"/>
          <p:cNvSpPr>
            <a:spLocks noGrp="1"/>
          </p:cNvSpPr>
          <p:nvPr>
            <p:ph type="title"/>
          </p:nvPr>
        </p:nvSpPr>
        <p:spPr>
          <a:xfrm>
            <a:off x="468001" y="304800"/>
            <a:ext cx="8970217" cy="691200"/>
          </a:xfrm>
        </p:spPr>
        <p:txBody>
          <a:bodyPr/>
          <a:lstStyle/>
          <a:p>
            <a:r>
              <a:rPr lang="de-DE"/>
              <a:t>Titelmasterformat durch Klicken bearbeiten</a:t>
            </a:r>
            <a:endParaRPr lang="de-DE" dirty="0"/>
          </a:p>
        </p:txBody>
      </p:sp>
      <p:sp>
        <p:nvSpPr>
          <p:cNvPr id="9" name="Textplatzhalter 11"/>
          <p:cNvSpPr>
            <a:spLocks noGrp="1"/>
          </p:cNvSpPr>
          <p:nvPr>
            <p:ph type="body" sz="quarter" idx="17"/>
          </p:nvPr>
        </p:nvSpPr>
        <p:spPr>
          <a:xfrm>
            <a:off x="467785" y="997200"/>
            <a:ext cx="8970433"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mit Tabel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8" name="Tabellenplatzhalter 7"/>
          <p:cNvSpPr>
            <a:spLocks noGrp="1"/>
          </p:cNvSpPr>
          <p:nvPr>
            <p:ph type="tbl" sz="quarter" idx="27"/>
          </p:nvPr>
        </p:nvSpPr>
        <p:spPr/>
        <p:txBody>
          <a:bodyPr/>
          <a:lstStyle>
            <a:lvl1pPr>
              <a:buNone/>
              <a:defRPr>
                <a:solidFill>
                  <a:schemeClr val="bg2"/>
                </a:solidFill>
              </a:defRPr>
            </a:lvl1pPr>
          </a:lstStyle>
          <a:p>
            <a:r>
              <a:rPr lang="de-DE"/>
              <a:t>Tabelle durch Klicken auf Symbol hinzufügen</a:t>
            </a:r>
            <a:endParaRPr lang="de-DE" dirty="0"/>
          </a:p>
        </p:txBody>
      </p:sp>
      <p:sp>
        <p:nvSpPr>
          <p:cNvPr id="7" name="Titel 1"/>
          <p:cNvSpPr>
            <a:spLocks noGrp="1"/>
          </p:cNvSpPr>
          <p:nvPr>
            <p:ph type="title"/>
          </p:nvPr>
        </p:nvSpPr>
        <p:spPr>
          <a:xfrm>
            <a:off x="468001" y="304800"/>
            <a:ext cx="8970217" cy="691200"/>
          </a:xfrm>
        </p:spPr>
        <p:txBody>
          <a:bodyPr/>
          <a:lstStyle/>
          <a:p>
            <a:r>
              <a:rPr lang="de-DE"/>
              <a:t>Titelmasterformat durch Klicken bearbeiten</a:t>
            </a:r>
            <a:endParaRPr lang="de-DE" dirty="0"/>
          </a:p>
        </p:txBody>
      </p:sp>
      <p:sp>
        <p:nvSpPr>
          <p:cNvPr id="9" name="Textplatzhalter 11"/>
          <p:cNvSpPr>
            <a:spLocks noGrp="1"/>
          </p:cNvSpPr>
          <p:nvPr>
            <p:ph type="body" sz="quarter" idx="17"/>
          </p:nvPr>
        </p:nvSpPr>
        <p:spPr>
          <a:xfrm>
            <a:off x="467785" y="997200"/>
            <a:ext cx="8970433"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cxnSp>
        <p:nvCxnSpPr>
          <p:cNvPr id="14" name="Gerade Verbindung 13"/>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platzhalter 11"/>
          <p:cNvSpPr>
            <a:spLocks noGrp="1"/>
          </p:cNvSpPr>
          <p:nvPr>
            <p:ph type="body" sz="quarter" idx="16"/>
          </p:nvPr>
        </p:nvSpPr>
        <p:spPr>
          <a:xfrm>
            <a:off x="467784" y="1550338"/>
            <a:ext cx="8970434" cy="691215"/>
          </a:xfrm>
          <a:prstGeom prst="rect">
            <a:avLst/>
          </a:prstGeom>
        </p:spPr>
        <p:txBody>
          <a:bodyPr wrap="square" lIns="0" tIns="0" rIns="0" bIns="0" anchor="b" anchorCtr="0">
            <a:noAutofit/>
          </a:bodyPr>
          <a:lstStyle>
            <a:lvl1pPr marL="0" marR="0" indent="0" algn="l" defTabSz="914353" rtl="0" eaLnBrk="1" fontAlgn="auto" latinLnBrk="0" hangingPunct="1">
              <a:lnSpc>
                <a:spcPts val="2700"/>
              </a:lnSpc>
              <a:spcBef>
                <a:spcPts val="0"/>
              </a:spcBef>
              <a:spcAft>
                <a:spcPts val="0"/>
              </a:spcAft>
              <a:buClr>
                <a:srgbClr val="0049A4"/>
              </a:buClr>
              <a:buSzTx/>
              <a:buFont typeface="Arial"/>
              <a:buNone/>
              <a:tabLst/>
              <a:defRPr sz="2200" b="1"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17" name="Textplatzhalter 11"/>
          <p:cNvSpPr>
            <a:spLocks noGrp="1"/>
          </p:cNvSpPr>
          <p:nvPr>
            <p:ph type="body" sz="quarter" idx="17"/>
          </p:nvPr>
        </p:nvSpPr>
        <p:spPr>
          <a:xfrm>
            <a:off x="467785" y="2336800"/>
            <a:ext cx="8970433" cy="276144"/>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11" name="Textplatzhalter 13"/>
          <p:cNvSpPr>
            <a:spLocks noGrp="1"/>
          </p:cNvSpPr>
          <p:nvPr>
            <p:ph type="body" sz="quarter" idx="18" hasCustomPrompt="1"/>
          </p:nvPr>
        </p:nvSpPr>
        <p:spPr>
          <a:xfrm>
            <a:off x="467785" y="1090722"/>
            <a:ext cx="3057790" cy="180519"/>
          </a:xfrm>
          <a:prstGeom prst="rect">
            <a:avLst/>
          </a:prstGeom>
        </p:spPr>
        <p:txBody>
          <a:bodyPr wrap="square" lIns="0" tIns="0" rIns="0" bIns="0" anchor="b" anchorCtr="0">
            <a:noAutofit/>
          </a:bodyPr>
          <a:lstStyle>
            <a:lvl1pPr>
              <a:buNone/>
              <a:defRPr sz="1600" b="1">
                <a:solidFill>
                  <a:srgbClr val="7F7F7F"/>
                </a:solidFill>
              </a:defRPr>
            </a:lvl1pPr>
            <a:lvl2pPr>
              <a:buNone/>
              <a:defRPr/>
            </a:lvl2pPr>
            <a:lvl3pPr>
              <a:buNone/>
              <a:defRPr/>
            </a:lvl3pPr>
            <a:lvl4pPr>
              <a:buNone/>
              <a:defRPr/>
            </a:lvl4pPr>
            <a:lvl5pPr>
              <a:buNone/>
              <a:defRPr/>
            </a:lvl5pPr>
          </a:lstStyle>
          <a:p>
            <a:pPr lvl="0"/>
            <a:r>
              <a:rPr lang="de-DE" dirty="0"/>
              <a:t>Kienbaum Geschäftsbereich</a:t>
            </a:r>
          </a:p>
        </p:txBody>
      </p:sp>
      <p:sp>
        <p:nvSpPr>
          <p:cNvPr id="15" name="Textplatzhalter 17"/>
          <p:cNvSpPr>
            <a:spLocks noGrp="1"/>
          </p:cNvSpPr>
          <p:nvPr>
            <p:ph type="body" sz="quarter" idx="24" hasCustomPrompt="1"/>
          </p:nvPr>
        </p:nvSpPr>
        <p:spPr>
          <a:xfrm>
            <a:off x="6579923" y="1061268"/>
            <a:ext cx="2858294" cy="215444"/>
          </a:xfrm>
          <a:prstGeom prst="rect">
            <a:avLst/>
          </a:prstGeom>
        </p:spPr>
        <p:txBody>
          <a:bodyPr wrap="square" anchor="b" anchorCtr="0">
            <a:noAutofit/>
          </a:bodyPr>
          <a:lstStyle>
            <a:lvl1pPr algn="r">
              <a:buNone/>
              <a:defRPr>
                <a:solidFill>
                  <a:srgbClr val="7F7F7F"/>
                </a:solidFill>
              </a:defRPr>
            </a:lvl1pPr>
            <a:lvl2pPr>
              <a:buNone/>
              <a:defRPr/>
            </a:lvl2pPr>
            <a:lvl3pPr>
              <a:buNone/>
              <a:defRPr/>
            </a:lvl3pPr>
            <a:lvl4pPr>
              <a:buNone/>
              <a:defRPr/>
            </a:lvl4pPr>
            <a:lvl5pPr>
              <a:buNone/>
              <a:defRPr/>
            </a:lvl5pPr>
          </a:lstStyle>
          <a:p>
            <a:pPr lvl="0"/>
            <a:r>
              <a:rPr lang="de-DE" dirty="0"/>
              <a:t>Ort, 00. Monat 2010</a:t>
            </a:r>
          </a:p>
        </p:txBody>
      </p:sp>
      <p:pic>
        <p:nvPicPr>
          <p:cNvPr id="10" name="Bild 9" descr="Kienbaum_ppt_tite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338" y="6183869"/>
            <a:ext cx="1548000" cy="359806"/>
          </a:xfrm>
          <a:prstGeom prst="rect">
            <a:avLst/>
          </a:prstGeom>
        </p:spPr>
      </p:pic>
      <p:sp>
        <p:nvSpPr>
          <p:cNvPr id="12" name="Bildplatzhalter 16"/>
          <p:cNvSpPr>
            <a:spLocks noGrp="1"/>
          </p:cNvSpPr>
          <p:nvPr>
            <p:ph type="pic" sz="quarter" idx="22" hasCustomPrompt="1"/>
          </p:nvPr>
        </p:nvSpPr>
        <p:spPr>
          <a:xfrm>
            <a:off x="455613" y="5084625"/>
            <a:ext cx="1536700" cy="1440000"/>
          </a:xfrm>
          <a:prstGeom prst="rect">
            <a:avLst/>
          </a:prstGeom>
        </p:spPr>
        <p:txBody>
          <a:bodyPr vert="horz" lIns="0" tIns="0" rIns="0" bIns="0" anchor="b" anchorCtr="0">
            <a:normAutofit/>
          </a:bodyPr>
          <a:lstStyle>
            <a:lvl1pPr marL="187517" marR="0" indent="-187517" algn="l" defTabSz="914353" rtl="0" eaLnBrk="1" fontAlgn="auto" latinLnBrk="0" hangingPunct="1">
              <a:lnSpc>
                <a:spcPct val="100000"/>
              </a:lnSpc>
              <a:spcBef>
                <a:spcPts val="0"/>
              </a:spcBef>
              <a:spcAft>
                <a:spcPts val="0"/>
              </a:spcAft>
              <a:buClr>
                <a:srgbClr val="0049A4"/>
              </a:buClr>
              <a:buSzTx/>
              <a:buFont typeface="Arial Narrow"/>
              <a:buNone/>
              <a:tabLst/>
              <a:defRPr sz="1400" baseline="0">
                <a:solidFill>
                  <a:srgbClr val="7F7F7F"/>
                </a:solidFill>
              </a:defRPr>
            </a:lvl1pPr>
          </a:lstStyle>
          <a:p>
            <a:r>
              <a:rPr lang="de-DE" dirty="0"/>
              <a:t>Platz für Kundenlogo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zen B">
    <p:spTree>
      <p:nvGrpSpPr>
        <p:cNvPr id="1" name=""/>
        <p:cNvGrpSpPr/>
        <p:nvPr/>
      </p:nvGrpSpPr>
      <p:grpSpPr>
        <a:xfrm>
          <a:off x="0" y="0"/>
          <a:ext cx="0" cy="0"/>
          <a:chOff x="0" y="0"/>
          <a:chExt cx="0" cy="0"/>
        </a:xfrm>
      </p:grpSpPr>
      <p:sp>
        <p:nvSpPr>
          <p:cNvPr id="2" name="Titel 1"/>
          <p:cNvSpPr>
            <a:spLocks noGrp="1"/>
          </p:cNvSpPr>
          <p:nvPr>
            <p:ph type="title"/>
          </p:nvPr>
        </p:nvSpPr>
        <p:spPr>
          <a:xfrm>
            <a:off x="468001" y="304800"/>
            <a:ext cx="8970217" cy="691200"/>
          </a:xfrm>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9"/>
          <p:cNvSpPr>
            <a:spLocks noGrp="1"/>
          </p:cNvSpPr>
          <p:nvPr>
            <p:ph type="body" sz="quarter" idx="24" hasCustomPrompt="1"/>
          </p:nvPr>
        </p:nvSpPr>
        <p:spPr>
          <a:xfrm>
            <a:off x="468001" y="6038324"/>
            <a:ext cx="4392131" cy="159279"/>
          </a:xfrm>
          <a:prstGeom prst="rect">
            <a:avLst/>
          </a:prstGeom>
        </p:spPr>
        <p:txBody>
          <a:bodyPr>
            <a:noAutofit/>
          </a:bodyPr>
          <a:lstStyle>
            <a:lvl1pPr>
              <a:lnSpc>
                <a:spcPts val="1500"/>
              </a:lnSpc>
              <a:buNone/>
              <a:defRPr sz="900">
                <a:solidFill>
                  <a:schemeClr val="tx1"/>
                </a:solidFill>
              </a:defRPr>
            </a:lvl1pPr>
            <a:lvl2pPr>
              <a:buNone/>
              <a:defRPr/>
            </a:lvl2pPr>
            <a:lvl3pPr>
              <a:buNone/>
              <a:defRPr/>
            </a:lvl3pPr>
            <a:lvl4pPr>
              <a:buNone/>
              <a:defRPr/>
            </a:lvl4pPr>
            <a:lvl5pPr>
              <a:buNone/>
              <a:defRPr/>
            </a:lvl5pPr>
          </a:lstStyle>
          <a:p>
            <a:pPr lvl="0"/>
            <a:r>
              <a:rPr lang="de-DE" dirty="0"/>
              <a:t>Quellenangaben</a:t>
            </a:r>
          </a:p>
        </p:txBody>
      </p:sp>
      <p:sp>
        <p:nvSpPr>
          <p:cNvPr id="6" name="Bildplatzhalter 18"/>
          <p:cNvSpPr>
            <a:spLocks noGrp="1"/>
          </p:cNvSpPr>
          <p:nvPr>
            <p:ph type="pic" sz="quarter" idx="25"/>
          </p:nvPr>
        </p:nvSpPr>
        <p:spPr>
          <a:xfrm>
            <a:off x="467785" y="1628778"/>
            <a:ext cx="4392348" cy="4238625"/>
          </a:xfrm>
          <a:prstGeom prst="rect">
            <a:avLst/>
          </a:prstGeom>
        </p:spPr>
        <p:txBody>
          <a:bodyPr/>
          <a:lstStyle>
            <a:lvl1pPr>
              <a:lnSpc>
                <a:spcPts val="1900"/>
              </a:lnSpc>
              <a:buNone/>
              <a:defRPr>
                <a:solidFill>
                  <a:srgbClr val="7F7F7F"/>
                </a:solidFill>
              </a:defRPr>
            </a:lvl1pPr>
          </a:lstStyle>
          <a:p>
            <a:r>
              <a:rPr lang="de-DE">
                <a:solidFill>
                  <a:srgbClr val="7F7F7F"/>
                </a:solidFill>
              </a:rPr>
              <a:t>Bild durch Klicken auf Symbol hinzufügen</a:t>
            </a:r>
            <a:endParaRPr lang="de-DE" dirty="0"/>
          </a:p>
        </p:txBody>
      </p:sp>
      <p:sp>
        <p:nvSpPr>
          <p:cNvPr id="7" name="Textplatzhalter 9"/>
          <p:cNvSpPr>
            <a:spLocks noGrp="1"/>
          </p:cNvSpPr>
          <p:nvPr>
            <p:ph type="body" sz="quarter" idx="26" hasCustomPrompt="1"/>
          </p:nvPr>
        </p:nvSpPr>
        <p:spPr>
          <a:xfrm>
            <a:off x="5052748" y="6038324"/>
            <a:ext cx="4385469" cy="159279"/>
          </a:xfrm>
          <a:prstGeom prst="rect">
            <a:avLst/>
          </a:prstGeom>
        </p:spPr>
        <p:txBody>
          <a:bodyPr>
            <a:noAutofit/>
          </a:bodyPr>
          <a:lstStyle>
            <a:lvl1pPr>
              <a:lnSpc>
                <a:spcPts val="1500"/>
              </a:lnSpc>
              <a:buNone/>
              <a:defRPr sz="900">
                <a:solidFill>
                  <a:schemeClr val="tx1"/>
                </a:solidFill>
              </a:defRPr>
            </a:lvl1pPr>
            <a:lvl2pPr>
              <a:buNone/>
              <a:defRPr/>
            </a:lvl2pPr>
            <a:lvl3pPr>
              <a:buNone/>
              <a:defRPr/>
            </a:lvl3pPr>
            <a:lvl4pPr>
              <a:buNone/>
              <a:defRPr/>
            </a:lvl4pPr>
            <a:lvl5pPr>
              <a:buNone/>
              <a:defRPr/>
            </a:lvl5pPr>
          </a:lstStyle>
          <a:p>
            <a:pPr lvl="0"/>
            <a:r>
              <a:rPr lang="de-DE" dirty="0"/>
              <a:t>Quellenangaben</a:t>
            </a:r>
          </a:p>
        </p:txBody>
      </p:sp>
      <p:sp>
        <p:nvSpPr>
          <p:cNvPr id="8" name="Bildplatzhalter 18"/>
          <p:cNvSpPr>
            <a:spLocks noGrp="1"/>
          </p:cNvSpPr>
          <p:nvPr>
            <p:ph type="pic" sz="quarter" idx="27"/>
          </p:nvPr>
        </p:nvSpPr>
        <p:spPr>
          <a:xfrm>
            <a:off x="5052748" y="1628778"/>
            <a:ext cx="4392348" cy="4238625"/>
          </a:xfrm>
          <a:prstGeom prst="rect">
            <a:avLst/>
          </a:prstGeom>
        </p:spPr>
        <p:txBody>
          <a:bodyPr/>
          <a:lstStyle>
            <a:lvl1pPr>
              <a:lnSpc>
                <a:spcPts val="1900"/>
              </a:lnSpc>
              <a:buNone/>
              <a:defRPr>
                <a:solidFill>
                  <a:srgbClr val="7F7F7F"/>
                </a:solidFill>
              </a:defRPr>
            </a:lvl1pPr>
          </a:lstStyle>
          <a:p>
            <a:r>
              <a:rPr lang="de-DE">
                <a:solidFill>
                  <a:srgbClr val="7F7F7F"/>
                </a:solidFill>
              </a:rPr>
              <a:t>Bild durch Klicken auf Symbol hinzufügen</a:t>
            </a:r>
            <a:endParaRPr lang="de-DE" dirty="0"/>
          </a:p>
        </p:txBody>
      </p:sp>
      <p:sp>
        <p:nvSpPr>
          <p:cNvPr id="9" name="Textplatzhalter 11"/>
          <p:cNvSpPr>
            <a:spLocks noGrp="1"/>
          </p:cNvSpPr>
          <p:nvPr>
            <p:ph type="body" sz="quarter" idx="17"/>
          </p:nvPr>
        </p:nvSpPr>
        <p:spPr>
          <a:xfrm>
            <a:off x="467785" y="997200"/>
            <a:ext cx="8970433"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raterprofil A mit Kontak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hasCustomPrompt="1"/>
          </p:nvPr>
        </p:nvSpPr>
        <p:spPr>
          <a:xfrm>
            <a:off x="467785" y="997200"/>
            <a:ext cx="8970433" cy="2376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dirty="0"/>
              <a:t>Titel Vorname Nachname</a:t>
            </a:r>
          </a:p>
        </p:txBody>
      </p:sp>
      <p:sp>
        <p:nvSpPr>
          <p:cNvPr id="6" name="Bildplatzhalter 18"/>
          <p:cNvSpPr>
            <a:spLocks noGrp="1"/>
          </p:cNvSpPr>
          <p:nvPr>
            <p:ph type="pic" sz="quarter" idx="25" hasCustomPrompt="1"/>
          </p:nvPr>
        </p:nvSpPr>
        <p:spPr>
          <a:xfrm>
            <a:off x="467783" y="1631953"/>
            <a:ext cx="1527175" cy="1566860"/>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
        <p:nvSpPr>
          <p:cNvPr id="7" name="Textplatzhalter 8"/>
          <p:cNvSpPr>
            <a:spLocks noGrp="1"/>
          </p:cNvSpPr>
          <p:nvPr>
            <p:ph type="body" sz="quarter" idx="26" hasCustomPrompt="1"/>
          </p:nvPr>
        </p:nvSpPr>
        <p:spPr>
          <a:xfrm>
            <a:off x="467785" y="3390904"/>
            <a:ext cx="2858294" cy="249767"/>
          </a:xfrm>
          <a:prstGeom prst="rect">
            <a:avLst/>
          </a:prstGeom>
        </p:spPr>
        <p:txBody>
          <a:bodyPr>
            <a:noAutofit/>
          </a:bodyPr>
          <a:lstStyle>
            <a:lvl1pPr>
              <a:buNone/>
              <a:defRPr sz="900" b="0" i="0"/>
            </a:lvl1pPr>
          </a:lstStyle>
          <a:p>
            <a:pPr lvl="0"/>
            <a:r>
              <a:rPr lang="de-DE" dirty="0"/>
              <a:t>Position</a:t>
            </a:r>
          </a:p>
          <a:p>
            <a:pPr lvl="0"/>
            <a:r>
              <a:rPr lang="de-DE" dirty="0"/>
              <a:t>Tätigkeitsfeld</a:t>
            </a:r>
          </a:p>
        </p:txBody>
      </p:sp>
      <p:sp>
        <p:nvSpPr>
          <p:cNvPr id="8" name="Textfeld 7"/>
          <p:cNvSpPr txBox="1"/>
          <p:nvPr userDrawn="1"/>
        </p:nvSpPr>
        <p:spPr>
          <a:xfrm>
            <a:off x="467785" y="660512"/>
            <a:ext cx="8970433" cy="338554"/>
          </a:xfrm>
          <a:prstGeom prst="rect">
            <a:avLst/>
          </a:prstGeom>
          <a:noFill/>
        </p:spPr>
        <p:txBody>
          <a:bodyPr wrap="square" lIns="0" tIns="0" rIns="0" bIns="0" rtlCol="0">
            <a:spAutoFit/>
          </a:bodyPr>
          <a:lstStyle/>
          <a:p>
            <a:r>
              <a:rPr lang="de-DE" sz="2200" b="1" dirty="0">
                <a:solidFill>
                  <a:srgbClr val="0049A4"/>
                </a:solidFill>
                <a:latin typeface="+mj-lt"/>
              </a:rPr>
              <a:t>Beraterprofil</a:t>
            </a:r>
          </a:p>
        </p:txBody>
      </p:sp>
      <p:sp>
        <p:nvSpPr>
          <p:cNvPr id="9" name="Textplatzhalter 11"/>
          <p:cNvSpPr>
            <a:spLocks noGrp="1"/>
          </p:cNvSpPr>
          <p:nvPr>
            <p:ph type="body" sz="quarter" idx="27"/>
          </p:nvPr>
        </p:nvSpPr>
        <p:spPr>
          <a:xfrm>
            <a:off x="4629679" y="1900782"/>
            <a:ext cx="4808538" cy="1934618"/>
          </a:xfrm>
          <a:prstGeom prst="rect">
            <a:avLst/>
          </a:prstGeom>
        </p:spPr>
        <p:txBody>
          <a:bodyPr>
            <a:noAutofit/>
          </a:bodyPr>
          <a:lstStyle>
            <a:lvl1pPr>
              <a:lnSpc>
                <a:spcPts val="1400"/>
              </a:lnSpc>
              <a:buNone/>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0" name="Textplatzhalter 11"/>
          <p:cNvSpPr>
            <a:spLocks noGrp="1"/>
          </p:cNvSpPr>
          <p:nvPr>
            <p:ph type="body" sz="quarter" idx="29" hasCustomPrompt="1"/>
          </p:nvPr>
        </p:nvSpPr>
        <p:spPr>
          <a:xfrm>
            <a:off x="3525573" y="1900782"/>
            <a:ext cx="906904" cy="1934618"/>
          </a:xfrm>
          <a:prstGeom prst="rect">
            <a:avLst/>
          </a:prstGeom>
        </p:spPr>
        <p:txBody>
          <a:bodyPr>
            <a:noAutofit/>
          </a:bodyPr>
          <a:lstStyle>
            <a:lvl1pPr>
              <a:lnSpc>
                <a:spcPts val="1400"/>
              </a:lnSpc>
              <a:buNone/>
              <a:defRPr sz="1100" baseline="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dirty="0"/>
              <a:t>00/00 – 00/00</a:t>
            </a:r>
          </a:p>
        </p:txBody>
      </p:sp>
      <p:sp>
        <p:nvSpPr>
          <p:cNvPr id="11" name="Textfeld 10"/>
          <p:cNvSpPr txBox="1"/>
          <p:nvPr userDrawn="1"/>
        </p:nvSpPr>
        <p:spPr>
          <a:xfrm>
            <a:off x="3525573" y="1583270"/>
            <a:ext cx="5912644" cy="215444"/>
          </a:xfrm>
          <a:prstGeom prst="rect">
            <a:avLst/>
          </a:prstGeom>
          <a:noFill/>
        </p:spPr>
        <p:txBody>
          <a:bodyPr wrap="square" lIns="0" tIns="0" rIns="0" bIns="0" rtlCol="0">
            <a:spAutoFit/>
          </a:bodyPr>
          <a:lstStyle/>
          <a:p>
            <a:r>
              <a:rPr lang="de-DE" sz="1400" b="1" i="0" dirty="0">
                <a:solidFill>
                  <a:schemeClr val="tx1"/>
                </a:solidFill>
                <a:latin typeface="+mj-lt"/>
              </a:rPr>
              <a:t>Ausbildung/</a:t>
            </a:r>
            <a:r>
              <a:rPr lang="de-DE" sz="1400" b="1" i="0" kern="1200" dirty="0">
                <a:solidFill>
                  <a:schemeClr val="tx1"/>
                </a:solidFill>
                <a:latin typeface="+mn-lt"/>
                <a:ea typeface="+mn-ea"/>
                <a:cs typeface="+mn-cs"/>
              </a:rPr>
              <a:t>beruflicher Werdegang</a:t>
            </a:r>
            <a:endParaRPr lang="de-DE" sz="1400" b="1" i="0" dirty="0">
              <a:solidFill>
                <a:schemeClr val="tx1"/>
              </a:solidFill>
              <a:latin typeface="+mj-lt"/>
            </a:endParaRPr>
          </a:p>
        </p:txBody>
      </p:sp>
      <p:sp>
        <p:nvSpPr>
          <p:cNvPr id="12" name="Textplatzhalter 11"/>
          <p:cNvSpPr>
            <a:spLocks noGrp="1"/>
          </p:cNvSpPr>
          <p:nvPr>
            <p:ph type="body" sz="quarter" idx="30"/>
          </p:nvPr>
        </p:nvSpPr>
        <p:spPr>
          <a:xfrm>
            <a:off x="3525573" y="4451898"/>
            <a:ext cx="5912644" cy="1747293"/>
          </a:xfrm>
          <a:prstGeom prst="rect">
            <a:avLst/>
          </a:prstGeom>
        </p:spPr>
        <p:txBody>
          <a:bodyPr>
            <a:noAutofit/>
          </a:bodyPr>
          <a:lstStyle>
            <a:lvl1pPr marL="88900" indent="-88900">
              <a:lnSpc>
                <a:spcPts val="1400"/>
              </a:lnSpc>
              <a:buFont typeface="Arial Narrow"/>
              <a:buChar char="»"/>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3" name="Textfeld 12"/>
          <p:cNvSpPr txBox="1"/>
          <p:nvPr userDrawn="1"/>
        </p:nvSpPr>
        <p:spPr>
          <a:xfrm>
            <a:off x="3525573" y="4138613"/>
            <a:ext cx="5912644" cy="215444"/>
          </a:xfrm>
          <a:prstGeom prst="rect">
            <a:avLst/>
          </a:prstGeom>
          <a:noFill/>
        </p:spPr>
        <p:txBody>
          <a:bodyPr wrap="square" lIns="0" tIns="0" rIns="0" bIns="0" rtlCol="0">
            <a:spAutoFit/>
          </a:bodyPr>
          <a:lstStyle/>
          <a:p>
            <a:r>
              <a:rPr lang="de-DE" sz="1400" b="1" i="0" dirty="0">
                <a:solidFill>
                  <a:schemeClr val="tx1"/>
                </a:solidFill>
                <a:latin typeface="+mj-lt"/>
              </a:rPr>
              <a:t>Projekterfahrung/Referenzen</a:t>
            </a:r>
          </a:p>
        </p:txBody>
      </p:sp>
      <p:sp>
        <p:nvSpPr>
          <p:cNvPr id="14" name="Textplatzhalter 11"/>
          <p:cNvSpPr>
            <a:spLocks noGrp="1"/>
          </p:cNvSpPr>
          <p:nvPr>
            <p:ph type="body" sz="quarter" idx="31"/>
          </p:nvPr>
        </p:nvSpPr>
        <p:spPr>
          <a:xfrm>
            <a:off x="467785" y="4451898"/>
            <a:ext cx="2858294" cy="1747293"/>
          </a:xfrm>
          <a:prstGeom prst="rect">
            <a:avLst/>
          </a:prstGeom>
        </p:spPr>
        <p:txBody>
          <a:bodyPr>
            <a:noAutofit/>
          </a:bodyPr>
          <a:lstStyle>
            <a:lvl1pPr>
              <a:lnSpc>
                <a:spcPts val="1400"/>
              </a:lnSpc>
              <a:buNone/>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5" name="Textfeld 14"/>
          <p:cNvSpPr txBox="1"/>
          <p:nvPr userDrawn="1"/>
        </p:nvSpPr>
        <p:spPr>
          <a:xfrm>
            <a:off x="467785" y="4138612"/>
            <a:ext cx="2858294" cy="215444"/>
          </a:xfrm>
          <a:prstGeom prst="rect">
            <a:avLst/>
          </a:prstGeom>
          <a:noFill/>
        </p:spPr>
        <p:txBody>
          <a:bodyPr wrap="square" lIns="0" tIns="0" rIns="0" bIns="0" rtlCol="0">
            <a:spAutoFit/>
          </a:bodyPr>
          <a:lstStyle/>
          <a:p>
            <a:r>
              <a:rPr lang="de-DE" sz="1400" b="1" i="0" dirty="0">
                <a:solidFill>
                  <a:schemeClr val="tx1"/>
                </a:solidFill>
                <a:latin typeface="+mj-lt"/>
              </a:rPr>
              <a:t>Kontakt</a:t>
            </a:r>
          </a:p>
        </p:txBody>
      </p:sp>
      <p:sp>
        <p:nvSpPr>
          <p:cNvPr id="16" name="Textplatzhalter 8"/>
          <p:cNvSpPr>
            <a:spLocks noGrp="1"/>
          </p:cNvSpPr>
          <p:nvPr>
            <p:ph type="body" sz="quarter" idx="32" hasCustomPrompt="1"/>
          </p:nvPr>
        </p:nvSpPr>
        <p:spPr>
          <a:xfrm>
            <a:off x="467785" y="3721104"/>
            <a:ext cx="2858294" cy="114300"/>
          </a:xfrm>
          <a:prstGeom prst="rect">
            <a:avLst/>
          </a:prstGeom>
        </p:spPr>
        <p:txBody>
          <a:bodyPr>
            <a:noAutofit/>
          </a:bodyPr>
          <a:lstStyle>
            <a:lvl1pPr>
              <a:buNone/>
              <a:defRPr sz="900" b="0" i="0"/>
            </a:lvl1pPr>
          </a:lstStyle>
          <a:p>
            <a:pPr lvl="0"/>
            <a:r>
              <a:rPr lang="de-DE" dirty="0"/>
              <a:t>Geschäftsgebiet: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raterprofil B ">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hasCustomPrompt="1"/>
          </p:nvPr>
        </p:nvSpPr>
        <p:spPr>
          <a:xfrm>
            <a:off x="467785" y="997200"/>
            <a:ext cx="8970433" cy="2376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dirty="0"/>
              <a:t>Titel Vorname Nachname</a:t>
            </a:r>
          </a:p>
        </p:txBody>
      </p:sp>
      <p:sp>
        <p:nvSpPr>
          <p:cNvPr id="6" name="Textfeld 5"/>
          <p:cNvSpPr txBox="1"/>
          <p:nvPr userDrawn="1"/>
        </p:nvSpPr>
        <p:spPr>
          <a:xfrm>
            <a:off x="467785" y="660512"/>
            <a:ext cx="8970433" cy="338554"/>
          </a:xfrm>
          <a:prstGeom prst="rect">
            <a:avLst/>
          </a:prstGeom>
          <a:noFill/>
        </p:spPr>
        <p:txBody>
          <a:bodyPr wrap="square" lIns="0" tIns="0" rIns="0" bIns="0" rtlCol="0">
            <a:spAutoFit/>
          </a:bodyPr>
          <a:lstStyle/>
          <a:p>
            <a:r>
              <a:rPr lang="de-DE" sz="2200" b="1" dirty="0">
                <a:solidFill>
                  <a:srgbClr val="0049A4"/>
                </a:solidFill>
                <a:latin typeface="+mj-lt"/>
              </a:rPr>
              <a:t>Beraterprofil</a:t>
            </a:r>
          </a:p>
        </p:txBody>
      </p:sp>
      <p:sp>
        <p:nvSpPr>
          <p:cNvPr id="7" name="Textplatzhalter 11"/>
          <p:cNvSpPr>
            <a:spLocks noGrp="1"/>
          </p:cNvSpPr>
          <p:nvPr>
            <p:ph type="body" sz="quarter" idx="31"/>
          </p:nvPr>
        </p:nvSpPr>
        <p:spPr>
          <a:xfrm>
            <a:off x="467785" y="4448206"/>
            <a:ext cx="2858294" cy="506382"/>
          </a:xfrm>
          <a:prstGeom prst="rect">
            <a:avLst/>
          </a:prstGeom>
        </p:spPr>
        <p:txBody>
          <a:bodyPr>
            <a:noAutofit/>
          </a:bodyPr>
          <a:lstStyle>
            <a:lvl1pPr marL="187517" marR="0" indent="-187517" algn="l" defTabSz="914353" rtl="0" eaLnBrk="1" fontAlgn="auto" latinLnBrk="0" hangingPunct="1">
              <a:lnSpc>
                <a:spcPts val="1400"/>
              </a:lnSpc>
              <a:spcBef>
                <a:spcPts val="0"/>
              </a:spcBef>
              <a:spcAft>
                <a:spcPts val="0"/>
              </a:spcAft>
              <a:buClr>
                <a:srgbClr val="0049A4"/>
              </a:buClr>
              <a:buSzTx/>
              <a:buFont typeface="Arial Narrow"/>
              <a:buNone/>
              <a:tabLst/>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8" name="Textfeld 7"/>
          <p:cNvSpPr txBox="1"/>
          <p:nvPr userDrawn="1"/>
        </p:nvSpPr>
        <p:spPr>
          <a:xfrm>
            <a:off x="467785" y="4138613"/>
            <a:ext cx="2858294" cy="215444"/>
          </a:xfrm>
          <a:prstGeom prst="rect">
            <a:avLst/>
          </a:prstGeom>
          <a:noFill/>
        </p:spPr>
        <p:txBody>
          <a:bodyPr wrap="square" lIns="0" tIns="0" rIns="0" bIns="0" rtlCol="0">
            <a:spAutoFit/>
          </a:bodyPr>
          <a:lstStyle/>
          <a:p>
            <a:r>
              <a:rPr lang="de-DE" sz="1400" b="1" i="0" dirty="0">
                <a:solidFill>
                  <a:schemeClr val="tx1"/>
                </a:solidFill>
                <a:latin typeface="+mj-lt"/>
              </a:rPr>
              <a:t>Branchenschwerpunkte</a:t>
            </a:r>
          </a:p>
        </p:txBody>
      </p:sp>
      <p:sp>
        <p:nvSpPr>
          <p:cNvPr id="9" name="Textplatzhalter 11"/>
          <p:cNvSpPr>
            <a:spLocks noGrp="1"/>
          </p:cNvSpPr>
          <p:nvPr>
            <p:ph type="body" sz="quarter" idx="33"/>
          </p:nvPr>
        </p:nvSpPr>
        <p:spPr>
          <a:xfrm>
            <a:off x="467785" y="5527694"/>
            <a:ext cx="2858294" cy="681551"/>
          </a:xfrm>
          <a:prstGeom prst="rect">
            <a:avLst/>
          </a:prstGeom>
        </p:spPr>
        <p:txBody>
          <a:bodyPr>
            <a:noAutofit/>
          </a:bodyPr>
          <a:lstStyle>
            <a:lvl1pPr marL="187517" marR="0" indent="-187517" algn="l" defTabSz="914353" rtl="0" eaLnBrk="1" fontAlgn="auto" latinLnBrk="0" hangingPunct="1">
              <a:lnSpc>
                <a:spcPts val="1400"/>
              </a:lnSpc>
              <a:spcBef>
                <a:spcPts val="0"/>
              </a:spcBef>
              <a:spcAft>
                <a:spcPts val="0"/>
              </a:spcAft>
              <a:buClr>
                <a:srgbClr val="0049A4"/>
              </a:buClr>
              <a:buSzTx/>
              <a:buFont typeface="Arial Narrow"/>
              <a:buNone/>
              <a:tabLst/>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0" name="Textfeld 9"/>
          <p:cNvSpPr txBox="1"/>
          <p:nvPr userDrawn="1"/>
        </p:nvSpPr>
        <p:spPr>
          <a:xfrm>
            <a:off x="467785" y="5209632"/>
            <a:ext cx="2858294" cy="215444"/>
          </a:xfrm>
          <a:prstGeom prst="rect">
            <a:avLst/>
          </a:prstGeom>
          <a:noFill/>
        </p:spPr>
        <p:txBody>
          <a:bodyPr wrap="square" lIns="0" tIns="0" rIns="0" bIns="0" rtlCol="0">
            <a:spAutoFit/>
          </a:bodyPr>
          <a:lstStyle/>
          <a:p>
            <a:r>
              <a:rPr lang="de-DE" sz="1400" b="1" i="0" dirty="0">
                <a:solidFill>
                  <a:schemeClr val="tx1"/>
                </a:solidFill>
                <a:latin typeface="+mj-lt"/>
              </a:rPr>
              <a:t>Klienten</a:t>
            </a:r>
          </a:p>
        </p:txBody>
      </p:sp>
      <p:sp>
        <p:nvSpPr>
          <p:cNvPr id="11" name="Textplatzhalter 11"/>
          <p:cNvSpPr>
            <a:spLocks noGrp="1"/>
          </p:cNvSpPr>
          <p:nvPr>
            <p:ph type="body" sz="quarter" idx="30"/>
          </p:nvPr>
        </p:nvSpPr>
        <p:spPr>
          <a:xfrm>
            <a:off x="3525573" y="4451898"/>
            <a:ext cx="5912644" cy="1747293"/>
          </a:xfrm>
          <a:prstGeom prst="rect">
            <a:avLst/>
          </a:prstGeom>
        </p:spPr>
        <p:txBody>
          <a:bodyPr>
            <a:noAutofit/>
          </a:bodyPr>
          <a:lstStyle>
            <a:lvl1pPr marL="88900" indent="-88900">
              <a:lnSpc>
                <a:spcPts val="1400"/>
              </a:lnSpc>
              <a:buFont typeface="Arial Narrow"/>
              <a:buChar char="»"/>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2" name="Textfeld 11"/>
          <p:cNvSpPr txBox="1"/>
          <p:nvPr userDrawn="1"/>
        </p:nvSpPr>
        <p:spPr>
          <a:xfrm>
            <a:off x="3525573" y="4138613"/>
            <a:ext cx="5912644" cy="215444"/>
          </a:xfrm>
          <a:prstGeom prst="rect">
            <a:avLst/>
          </a:prstGeom>
          <a:noFill/>
        </p:spPr>
        <p:txBody>
          <a:bodyPr wrap="square" lIns="0" tIns="0" rIns="0" bIns="0" rtlCol="0">
            <a:spAutoFit/>
          </a:bodyPr>
          <a:lstStyle/>
          <a:p>
            <a:r>
              <a:rPr lang="de-DE" sz="1400" b="1" i="0" dirty="0">
                <a:solidFill>
                  <a:schemeClr val="tx1"/>
                </a:solidFill>
                <a:latin typeface="+mj-lt"/>
              </a:rPr>
              <a:t>Projekterfahrung/Referenzen</a:t>
            </a:r>
          </a:p>
        </p:txBody>
      </p:sp>
      <p:sp>
        <p:nvSpPr>
          <p:cNvPr id="13" name="Textplatzhalter 8"/>
          <p:cNvSpPr>
            <a:spLocks noGrp="1"/>
          </p:cNvSpPr>
          <p:nvPr>
            <p:ph type="body" sz="quarter" idx="26" hasCustomPrompt="1"/>
          </p:nvPr>
        </p:nvSpPr>
        <p:spPr>
          <a:xfrm>
            <a:off x="467785" y="3390904"/>
            <a:ext cx="2858294" cy="249767"/>
          </a:xfrm>
          <a:prstGeom prst="rect">
            <a:avLst/>
          </a:prstGeom>
        </p:spPr>
        <p:txBody>
          <a:bodyPr>
            <a:noAutofit/>
          </a:bodyPr>
          <a:lstStyle>
            <a:lvl1pPr>
              <a:buNone/>
              <a:defRPr sz="900" b="0" i="0"/>
            </a:lvl1pPr>
          </a:lstStyle>
          <a:p>
            <a:pPr lvl="0"/>
            <a:r>
              <a:rPr lang="de-DE" dirty="0"/>
              <a:t>Position</a:t>
            </a:r>
          </a:p>
          <a:p>
            <a:pPr lvl="0"/>
            <a:r>
              <a:rPr lang="de-DE" dirty="0"/>
              <a:t>Tätigkeitsfeld</a:t>
            </a:r>
          </a:p>
        </p:txBody>
      </p:sp>
      <p:sp>
        <p:nvSpPr>
          <p:cNvPr id="14" name="Textplatzhalter 11"/>
          <p:cNvSpPr>
            <a:spLocks noGrp="1"/>
          </p:cNvSpPr>
          <p:nvPr>
            <p:ph type="body" sz="quarter" idx="27"/>
          </p:nvPr>
        </p:nvSpPr>
        <p:spPr>
          <a:xfrm>
            <a:off x="4629679" y="1900782"/>
            <a:ext cx="4808538" cy="1934618"/>
          </a:xfrm>
          <a:prstGeom prst="rect">
            <a:avLst/>
          </a:prstGeom>
        </p:spPr>
        <p:txBody>
          <a:bodyPr>
            <a:noAutofit/>
          </a:bodyPr>
          <a:lstStyle>
            <a:lvl1pPr>
              <a:lnSpc>
                <a:spcPts val="1400"/>
              </a:lnSpc>
              <a:buNone/>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5" name="Textplatzhalter 11"/>
          <p:cNvSpPr>
            <a:spLocks noGrp="1"/>
          </p:cNvSpPr>
          <p:nvPr>
            <p:ph type="body" sz="quarter" idx="29" hasCustomPrompt="1"/>
          </p:nvPr>
        </p:nvSpPr>
        <p:spPr>
          <a:xfrm>
            <a:off x="3525573" y="1900782"/>
            <a:ext cx="906904" cy="1934618"/>
          </a:xfrm>
          <a:prstGeom prst="rect">
            <a:avLst/>
          </a:prstGeom>
        </p:spPr>
        <p:txBody>
          <a:bodyPr>
            <a:noAutofit/>
          </a:bodyPr>
          <a:lstStyle>
            <a:lvl1pPr>
              <a:lnSpc>
                <a:spcPts val="1400"/>
              </a:lnSpc>
              <a:buNone/>
              <a:defRPr sz="1100" baseline="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dirty="0"/>
              <a:t>00/00 – 00/00</a:t>
            </a:r>
          </a:p>
        </p:txBody>
      </p:sp>
      <p:sp>
        <p:nvSpPr>
          <p:cNvPr id="16" name="Textfeld 15"/>
          <p:cNvSpPr txBox="1"/>
          <p:nvPr userDrawn="1"/>
        </p:nvSpPr>
        <p:spPr>
          <a:xfrm>
            <a:off x="3525573" y="1583270"/>
            <a:ext cx="5912644" cy="215444"/>
          </a:xfrm>
          <a:prstGeom prst="rect">
            <a:avLst/>
          </a:prstGeom>
          <a:noFill/>
        </p:spPr>
        <p:txBody>
          <a:bodyPr wrap="square" lIns="0" tIns="0" rIns="0" bIns="0" rtlCol="0">
            <a:spAutoFit/>
          </a:bodyPr>
          <a:lstStyle/>
          <a:p>
            <a:r>
              <a:rPr lang="de-DE" sz="1400" b="1" i="0" kern="1200" dirty="0">
                <a:solidFill>
                  <a:schemeClr val="tx1"/>
                </a:solidFill>
                <a:latin typeface="+mn-lt"/>
                <a:ea typeface="+mn-ea"/>
                <a:cs typeface="+mn-cs"/>
              </a:rPr>
              <a:t>Ausbildung/beruflicher Werdegang</a:t>
            </a:r>
          </a:p>
        </p:txBody>
      </p:sp>
      <p:sp>
        <p:nvSpPr>
          <p:cNvPr id="17" name="Textplatzhalter 8"/>
          <p:cNvSpPr>
            <a:spLocks noGrp="1"/>
          </p:cNvSpPr>
          <p:nvPr>
            <p:ph type="body" sz="quarter" idx="32" hasCustomPrompt="1"/>
          </p:nvPr>
        </p:nvSpPr>
        <p:spPr>
          <a:xfrm>
            <a:off x="467785" y="3721104"/>
            <a:ext cx="2858294" cy="114300"/>
          </a:xfrm>
          <a:prstGeom prst="rect">
            <a:avLst/>
          </a:prstGeom>
        </p:spPr>
        <p:txBody>
          <a:bodyPr>
            <a:noAutofit/>
          </a:bodyPr>
          <a:lstStyle>
            <a:lvl1pPr>
              <a:buNone/>
              <a:defRPr sz="900" b="0" i="0"/>
            </a:lvl1pPr>
          </a:lstStyle>
          <a:p>
            <a:pPr lvl="0"/>
            <a:r>
              <a:rPr lang="de-DE" dirty="0"/>
              <a:t>Geschäftsgebiet:</a:t>
            </a:r>
          </a:p>
        </p:txBody>
      </p:sp>
      <p:sp>
        <p:nvSpPr>
          <p:cNvPr id="19" name="Bildplatzhalter 18"/>
          <p:cNvSpPr>
            <a:spLocks noGrp="1"/>
          </p:cNvSpPr>
          <p:nvPr>
            <p:ph type="pic" sz="quarter" idx="25" hasCustomPrompt="1"/>
          </p:nvPr>
        </p:nvSpPr>
        <p:spPr>
          <a:xfrm>
            <a:off x="467783" y="1631953"/>
            <a:ext cx="1527175" cy="1566860"/>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raterprofil C mit Kontak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hasCustomPrompt="1"/>
          </p:nvPr>
        </p:nvSpPr>
        <p:spPr>
          <a:xfrm>
            <a:off x="467785" y="997200"/>
            <a:ext cx="8970433" cy="2376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dirty="0"/>
              <a:t>Titel Vorname Nachname</a:t>
            </a:r>
          </a:p>
        </p:txBody>
      </p:sp>
      <p:sp>
        <p:nvSpPr>
          <p:cNvPr id="7" name="Textplatzhalter 8"/>
          <p:cNvSpPr>
            <a:spLocks noGrp="1"/>
          </p:cNvSpPr>
          <p:nvPr>
            <p:ph type="body" sz="quarter" idx="26" hasCustomPrompt="1"/>
          </p:nvPr>
        </p:nvSpPr>
        <p:spPr>
          <a:xfrm>
            <a:off x="467785" y="3390904"/>
            <a:ext cx="2858294" cy="249767"/>
          </a:xfrm>
          <a:prstGeom prst="rect">
            <a:avLst/>
          </a:prstGeom>
        </p:spPr>
        <p:txBody>
          <a:bodyPr>
            <a:noAutofit/>
          </a:bodyPr>
          <a:lstStyle>
            <a:lvl1pPr>
              <a:buNone/>
              <a:defRPr sz="900" b="0" i="0"/>
            </a:lvl1pPr>
          </a:lstStyle>
          <a:p>
            <a:pPr lvl="0"/>
            <a:r>
              <a:rPr lang="de-DE" dirty="0"/>
              <a:t>Position</a:t>
            </a:r>
          </a:p>
          <a:p>
            <a:pPr lvl="0"/>
            <a:r>
              <a:rPr lang="de-DE" dirty="0"/>
              <a:t>Tätigkeitsfeld</a:t>
            </a:r>
          </a:p>
        </p:txBody>
      </p:sp>
      <p:sp>
        <p:nvSpPr>
          <p:cNvPr id="8" name="Textfeld 7"/>
          <p:cNvSpPr txBox="1"/>
          <p:nvPr userDrawn="1"/>
        </p:nvSpPr>
        <p:spPr>
          <a:xfrm>
            <a:off x="467785" y="660512"/>
            <a:ext cx="8970433" cy="338554"/>
          </a:xfrm>
          <a:prstGeom prst="rect">
            <a:avLst/>
          </a:prstGeom>
          <a:noFill/>
        </p:spPr>
        <p:txBody>
          <a:bodyPr wrap="square" lIns="0" tIns="0" rIns="0" bIns="0" rtlCol="0">
            <a:spAutoFit/>
          </a:bodyPr>
          <a:lstStyle/>
          <a:p>
            <a:r>
              <a:rPr lang="de-DE" sz="2200" b="1" dirty="0">
                <a:solidFill>
                  <a:srgbClr val="0049A4"/>
                </a:solidFill>
                <a:latin typeface="+mj-lt"/>
              </a:rPr>
              <a:t>Beraterprofil</a:t>
            </a:r>
          </a:p>
        </p:txBody>
      </p:sp>
      <p:sp>
        <p:nvSpPr>
          <p:cNvPr id="9" name="Textplatzhalter 11"/>
          <p:cNvSpPr>
            <a:spLocks noGrp="1"/>
          </p:cNvSpPr>
          <p:nvPr>
            <p:ph type="body" sz="quarter" idx="27"/>
          </p:nvPr>
        </p:nvSpPr>
        <p:spPr>
          <a:xfrm>
            <a:off x="4629679" y="1900782"/>
            <a:ext cx="4808538" cy="1382400"/>
          </a:xfrm>
          <a:prstGeom prst="rect">
            <a:avLst/>
          </a:prstGeom>
        </p:spPr>
        <p:txBody>
          <a:bodyPr>
            <a:noAutofit/>
          </a:bodyPr>
          <a:lstStyle>
            <a:lvl1pPr>
              <a:lnSpc>
                <a:spcPts val="1400"/>
              </a:lnSpc>
              <a:buNone/>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0" name="Textplatzhalter 11"/>
          <p:cNvSpPr>
            <a:spLocks noGrp="1"/>
          </p:cNvSpPr>
          <p:nvPr>
            <p:ph type="body" sz="quarter" idx="29" hasCustomPrompt="1"/>
          </p:nvPr>
        </p:nvSpPr>
        <p:spPr>
          <a:xfrm>
            <a:off x="3525573" y="1900782"/>
            <a:ext cx="906904" cy="1382168"/>
          </a:xfrm>
          <a:prstGeom prst="rect">
            <a:avLst/>
          </a:prstGeom>
        </p:spPr>
        <p:txBody>
          <a:bodyPr>
            <a:noAutofit/>
          </a:bodyPr>
          <a:lstStyle>
            <a:lvl1pPr>
              <a:lnSpc>
                <a:spcPts val="1400"/>
              </a:lnSpc>
              <a:buNone/>
              <a:defRPr sz="1100" baseline="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dirty="0"/>
              <a:t>00/00 – 00/00</a:t>
            </a:r>
          </a:p>
          <a:p>
            <a:pPr lvl="0"/>
            <a:endParaRPr lang="de-DE" dirty="0"/>
          </a:p>
        </p:txBody>
      </p:sp>
      <p:sp>
        <p:nvSpPr>
          <p:cNvPr id="11" name="Textfeld 10"/>
          <p:cNvSpPr txBox="1"/>
          <p:nvPr userDrawn="1"/>
        </p:nvSpPr>
        <p:spPr>
          <a:xfrm>
            <a:off x="3525573" y="1583270"/>
            <a:ext cx="5912644" cy="215444"/>
          </a:xfrm>
          <a:prstGeom prst="rect">
            <a:avLst/>
          </a:prstGeom>
          <a:noFill/>
        </p:spPr>
        <p:txBody>
          <a:bodyPr wrap="square" lIns="0" tIns="0" rIns="0" bIns="0" rtlCol="0">
            <a:spAutoFit/>
          </a:bodyPr>
          <a:lstStyle/>
          <a:p>
            <a:r>
              <a:rPr lang="de-DE" sz="1400" b="1" i="0" kern="1200" dirty="0">
                <a:solidFill>
                  <a:schemeClr val="tx1"/>
                </a:solidFill>
                <a:latin typeface="+mn-lt"/>
                <a:ea typeface="+mn-ea"/>
                <a:cs typeface="+mn-cs"/>
              </a:rPr>
              <a:t>Ausbildung/beruflicher Werdegang</a:t>
            </a:r>
          </a:p>
        </p:txBody>
      </p:sp>
      <p:sp>
        <p:nvSpPr>
          <p:cNvPr id="12" name="Textplatzhalter 11"/>
          <p:cNvSpPr>
            <a:spLocks noGrp="1"/>
          </p:cNvSpPr>
          <p:nvPr>
            <p:ph type="body" sz="quarter" idx="31"/>
          </p:nvPr>
        </p:nvSpPr>
        <p:spPr>
          <a:xfrm>
            <a:off x="467785" y="4451898"/>
            <a:ext cx="2858294" cy="1747293"/>
          </a:xfrm>
          <a:prstGeom prst="rect">
            <a:avLst/>
          </a:prstGeom>
        </p:spPr>
        <p:txBody>
          <a:bodyPr>
            <a:noAutofit/>
          </a:bodyPr>
          <a:lstStyle>
            <a:lvl1pPr>
              <a:lnSpc>
                <a:spcPts val="1400"/>
              </a:lnSpc>
              <a:buNone/>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3" name="Textfeld 12"/>
          <p:cNvSpPr txBox="1"/>
          <p:nvPr userDrawn="1"/>
        </p:nvSpPr>
        <p:spPr>
          <a:xfrm>
            <a:off x="467785" y="4138612"/>
            <a:ext cx="2858294" cy="215444"/>
          </a:xfrm>
          <a:prstGeom prst="rect">
            <a:avLst/>
          </a:prstGeom>
          <a:noFill/>
        </p:spPr>
        <p:txBody>
          <a:bodyPr wrap="square" lIns="0" tIns="0" rIns="0" bIns="0" rtlCol="0">
            <a:spAutoFit/>
          </a:bodyPr>
          <a:lstStyle/>
          <a:p>
            <a:r>
              <a:rPr lang="de-DE" sz="1400" b="1" i="0" dirty="0">
                <a:solidFill>
                  <a:schemeClr val="tx1"/>
                </a:solidFill>
                <a:latin typeface="+mj-lt"/>
              </a:rPr>
              <a:t>Kontakt</a:t>
            </a:r>
          </a:p>
        </p:txBody>
      </p:sp>
      <p:sp>
        <p:nvSpPr>
          <p:cNvPr id="14" name="Textplatzhalter 8"/>
          <p:cNvSpPr>
            <a:spLocks noGrp="1"/>
          </p:cNvSpPr>
          <p:nvPr>
            <p:ph type="body" sz="quarter" idx="32" hasCustomPrompt="1"/>
          </p:nvPr>
        </p:nvSpPr>
        <p:spPr>
          <a:xfrm>
            <a:off x="467785" y="3721104"/>
            <a:ext cx="2858294" cy="114300"/>
          </a:xfrm>
          <a:prstGeom prst="rect">
            <a:avLst/>
          </a:prstGeom>
        </p:spPr>
        <p:txBody>
          <a:bodyPr>
            <a:noAutofit/>
          </a:bodyPr>
          <a:lstStyle>
            <a:lvl1pPr>
              <a:buNone/>
              <a:defRPr sz="900" b="0" i="0"/>
            </a:lvl1pPr>
          </a:lstStyle>
          <a:p>
            <a:pPr lvl="0"/>
            <a:r>
              <a:rPr lang="de-DE" dirty="0"/>
              <a:t>Geschäftsgebiet:</a:t>
            </a:r>
          </a:p>
        </p:txBody>
      </p:sp>
      <p:sp>
        <p:nvSpPr>
          <p:cNvPr id="15" name="Textplatzhalter 11"/>
          <p:cNvSpPr>
            <a:spLocks noGrp="1"/>
          </p:cNvSpPr>
          <p:nvPr>
            <p:ph type="body" sz="quarter" idx="33"/>
          </p:nvPr>
        </p:nvSpPr>
        <p:spPr>
          <a:xfrm>
            <a:off x="3525573" y="3742284"/>
            <a:ext cx="5912644" cy="1404393"/>
          </a:xfrm>
          <a:prstGeom prst="rect">
            <a:avLst/>
          </a:prstGeom>
        </p:spPr>
        <p:txBody>
          <a:bodyPr>
            <a:noAutofit/>
          </a:bodyPr>
          <a:lstStyle>
            <a:lvl1pPr marL="88900" marR="0" indent="-88900" algn="l" defTabSz="914353" rtl="0" eaLnBrk="1" fontAlgn="auto" latinLnBrk="0" hangingPunct="1">
              <a:lnSpc>
                <a:spcPts val="1400"/>
              </a:lnSpc>
              <a:spcBef>
                <a:spcPts val="0"/>
              </a:spcBef>
              <a:spcAft>
                <a:spcPts val="0"/>
              </a:spcAft>
              <a:buClr>
                <a:srgbClr val="0049A4"/>
              </a:buClr>
              <a:buSzTx/>
              <a:buFont typeface="Arial Narrow"/>
              <a:buNone/>
              <a:tabLst/>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6" name="Textfeld 15"/>
          <p:cNvSpPr txBox="1"/>
          <p:nvPr userDrawn="1"/>
        </p:nvSpPr>
        <p:spPr>
          <a:xfrm>
            <a:off x="3525573" y="3429000"/>
            <a:ext cx="5912644" cy="215444"/>
          </a:xfrm>
          <a:prstGeom prst="rect">
            <a:avLst/>
          </a:prstGeom>
          <a:noFill/>
        </p:spPr>
        <p:txBody>
          <a:bodyPr wrap="square" lIns="0" tIns="0" rIns="0" bIns="0" rtlCol="0">
            <a:spAutoFit/>
          </a:bodyPr>
          <a:lstStyle/>
          <a:p>
            <a:r>
              <a:rPr lang="de-DE" sz="1400" b="1" i="0" dirty="0">
                <a:solidFill>
                  <a:schemeClr val="tx1"/>
                </a:solidFill>
                <a:latin typeface="+mj-lt"/>
              </a:rPr>
              <a:t>Projekterfahrung/Referenzen</a:t>
            </a:r>
          </a:p>
        </p:txBody>
      </p:sp>
      <p:sp>
        <p:nvSpPr>
          <p:cNvPr id="17" name="Textplatzhalter 11"/>
          <p:cNvSpPr>
            <a:spLocks noGrp="1"/>
          </p:cNvSpPr>
          <p:nvPr>
            <p:ph type="body" sz="quarter" idx="34"/>
          </p:nvPr>
        </p:nvSpPr>
        <p:spPr>
          <a:xfrm>
            <a:off x="3525573" y="5596482"/>
            <a:ext cx="2858294" cy="602706"/>
          </a:xfrm>
          <a:prstGeom prst="rect">
            <a:avLst/>
          </a:prstGeom>
        </p:spPr>
        <p:txBody>
          <a:bodyPr>
            <a:noAutofit/>
          </a:bodyPr>
          <a:lstStyle>
            <a:lvl1pPr marL="187517" marR="0" indent="-187517" algn="l" defTabSz="914353" rtl="0" eaLnBrk="1" fontAlgn="auto" latinLnBrk="0" hangingPunct="1">
              <a:lnSpc>
                <a:spcPts val="1400"/>
              </a:lnSpc>
              <a:spcBef>
                <a:spcPts val="0"/>
              </a:spcBef>
              <a:spcAft>
                <a:spcPts val="0"/>
              </a:spcAft>
              <a:buClr>
                <a:srgbClr val="0049A4"/>
              </a:buClr>
              <a:buSzTx/>
              <a:buFont typeface="Arial Narrow"/>
              <a:buNone/>
              <a:tabLst/>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8" name="Textfeld 17"/>
          <p:cNvSpPr txBox="1"/>
          <p:nvPr userDrawn="1"/>
        </p:nvSpPr>
        <p:spPr>
          <a:xfrm>
            <a:off x="3525573" y="5283200"/>
            <a:ext cx="2858294" cy="215444"/>
          </a:xfrm>
          <a:prstGeom prst="rect">
            <a:avLst/>
          </a:prstGeom>
          <a:noFill/>
        </p:spPr>
        <p:txBody>
          <a:bodyPr wrap="square" lIns="0" tIns="0" rIns="0" bIns="0" rtlCol="0">
            <a:spAutoFit/>
          </a:bodyPr>
          <a:lstStyle/>
          <a:p>
            <a:r>
              <a:rPr lang="de-DE" sz="1400" b="1" i="0" dirty="0">
                <a:solidFill>
                  <a:schemeClr val="tx1"/>
                </a:solidFill>
                <a:latin typeface="+mj-lt"/>
              </a:rPr>
              <a:t>Branchenschwerpunkte</a:t>
            </a:r>
          </a:p>
        </p:txBody>
      </p:sp>
      <p:sp>
        <p:nvSpPr>
          <p:cNvPr id="19" name="Textplatzhalter 11"/>
          <p:cNvSpPr>
            <a:spLocks noGrp="1"/>
          </p:cNvSpPr>
          <p:nvPr>
            <p:ph type="body" sz="quarter" idx="35"/>
          </p:nvPr>
        </p:nvSpPr>
        <p:spPr>
          <a:xfrm>
            <a:off x="6579923" y="5596482"/>
            <a:ext cx="2858294" cy="602706"/>
          </a:xfrm>
          <a:prstGeom prst="rect">
            <a:avLst/>
          </a:prstGeom>
        </p:spPr>
        <p:txBody>
          <a:bodyPr>
            <a:noAutofit/>
          </a:bodyPr>
          <a:lstStyle>
            <a:lvl1pPr marL="187517" marR="0" indent="-187517" algn="l" defTabSz="914353" rtl="0" eaLnBrk="1" fontAlgn="auto" latinLnBrk="0" hangingPunct="1">
              <a:lnSpc>
                <a:spcPts val="1400"/>
              </a:lnSpc>
              <a:spcBef>
                <a:spcPts val="0"/>
              </a:spcBef>
              <a:spcAft>
                <a:spcPts val="0"/>
              </a:spcAft>
              <a:buClr>
                <a:srgbClr val="0049A4"/>
              </a:buClr>
              <a:buSzTx/>
              <a:buFont typeface="Arial Narrow"/>
              <a:buNone/>
              <a:tabLst/>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20" name="Textfeld 19"/>
          <p:cNvSpPr txBox="1"/>
          <p:nvPr userDrawn="1"/>
        </p:nvSpPr>
        <p:spPr>
          <a:xfrm>
            <a:off x="6579923" y="5283200"/>
            <a:ext cx="2858294" cy="215444"/>
          </a:xfrm>
          <a:prstGeom prst="rect">
            <a:avLst/>
          </a:prstGeom>
          <a:noFill/>
        </p:spPr>
        <p:txBody>
          <a:bodyPr wrap="square" lIns="0" tIns="0" rIns="0" bIns="0" rtlCol="0">
            <a:spAutoFit/>
          </a:bodyPr>
          <a:lstStyle/>
          <a:p>
            <a:r>
              <a:rPr lang="de-DE" sz="1400" b="1" i="0" dirty="0">
                <a:solidFill>
                  <a:schemeClr val="tx1"/>
                </a:solidFill>
                <a:latin typeface="+mj-lt"/>
              </a:rPr>
              <a:t>Klienten</a:t>
            </a:r>
          </a:p>
        </p:txBody>
      </p:sp>
      <p:sp>
        <p:nvSpPr>
          <p:cNvPr id="21" name="Bildplatzhalter 18"/>
          <p:cNvSpPr>
            <a:spLocks noGrp="1"/>
          </p:cNvSpPr>
          <p:nvPr>
            <p:ph type="pic" sz="quarter" idx="25" hasCustomPrompt="1"/>
          </p:nvPr>
        </p:nvSpPr>
        <p:spPr>
          <a:xfrm>
            <a:off x="467783" y="1631953"/>
            <a:ext cx="1527175" cy="1566860"/>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jektleitun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7" name="Textplatzhalter 8"/>
          <p:cNvSpPr>
            <a:spLocks noGrp="1"/>
          </p:cNvSpPr>
          <p:nvPr>
            <p:ph type="body" sz="quarter" idx="26" hasCustomPrompt="1"/>
          </p:nvPr>
        </p:nvSpPr>
        <p:spPr>
          <a:xfrm>
            <a:off x="467785" y="3705981"/>
            <a:ext cx="2858294" cy="338554"/>
          </a:xfrm>
          <a:prstGeom prst="rect">
            <a:avLst/>
          </a:prstGeom>
        </p:spPr>
        <p:txBody>
          <a:bodyPr>
            <a:noAutofit/>
          </a:bodyPr>
          <a:lstStyle>
            <a:lvl1pPr>
              <a:buNone/>
              <a:defRPr sz="900" b="0" i="0"/>
            </a:lvl1pPr>
          </a:lstStyle>
          <a:p>
            <a:r>
              <a:rPr lang="de-DE" dirty="0"/>
              <a:t>Funktionsbezeichnung</a:t>
            </a:r>
          </a:p>
        </p:txBody>
      </p:sp>
      <p:sp>
        <p:nvSpPr>
          <p:cNvPr id="8" name="Textfeld 7"/>
          <p:cNvSpPr txBox="1"/>
          <p:nvPr userDrawn="1"/>
        </p:nvSpPr>
        <p:spPr>
          <a:xfrm>
            <a:off x="467785" y="660512"/>
            <a:ext cx="8970433" cy="338554"/>
          </a:xfrm>
          <a:prstGeom prst="rect">
            <a:avLst/>
          </a:prstGeom>
          <a:noFill/>
        </p:spPr>
        <p:txBody>
          <a:bodyPr wrap="square" lIns="0" tIns="0" rIns="0" bIns="0" rtlCol="0">
            <a:spAutoFit/>
          </a:bodyPr>
          <a:lstStyle/>
          <a:p>
            <a:r>
              <a:rPr lang="de-DE" sz="2200" b="1" dirty="0">
                <a:solidFill>
                  <a:schemeClr val="tx2"/>
                </a:solidFill>
              </a:rPr>
              <a:t>Ihr Beratungsteam</a:t>
            </a:r>
            <a:r>
              <a:rPr lang="de-DE" sz="2200" b="1" baseline="0" dirty="0">
                <a:solidFill>
                  <a:schemeClr val="tx2"/>
                </a:solidFill>
              </a:rPr>
              <a:t> </a:t>
            </a:r>
            <a:r>
              <a:rPr lang="de-DE" sz="2200" b="1" dirty="0">
                <a:solidFill>
                  <a:schemeClr val="tx2"/>
                </a:solidFill>
              </a:rPr>
              <a:t>seitens Kienbaum</a:t>
            </a:r>
            <a:endParaRPr lang="de-DE" sz="2200" b="1" dirty="0">
              <a:solidFill>
                <a:schemeClr val="tx2"/>
              </a:solidFill>
              <a:latin typeface="+mj-lt"/>
            </a:endParaRPr>
          </a:p>
        </p:txBody>
      </p:sp>
      <p:sp>
        <p:nvSpPr>
          <p:cNvPr id="12" name="Textplatzhalter 11"/>
          <p:cNvSpPr>
            <a:spLocks noGrp="1"/>
          </p:cNvSpPr>
          <p:nvPr>
            <p:ph type="body" sz="quarter" idx="30"/>
          </p:nvPr>
        </p:nvSpPr>
        <p:spPr>
          <a:xfrm>
            <a:off x="3525573" y="1898668"/>
            <a:ext cx="5912644" cy="4279882"/>
          </a:xfrm>
          <a:prstGeom prst="rect">
            <a:avLst/>
          </a:prstGeom>
        </p:spPr>
        <p:txBody>
          <a:bodyPr>
            <a:noAutofit/>
          </a:bodyPr>
          <a:lstStyle>
            <a:lvl1pPr marL="88900" indent="-88900">
              <a:lnSpc>
                <a:spcPts val="1400"/>
              </a:lnSpc>
              <a:buFont typeface="Arial Narrow"/>
              <a:buChar char="»"/>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3" name="Textfeld 12"/>
          <p:cNvSpPr txBox="1"/>
          <p:nvPr userDrawn="1"/>
        </p:nvSpPr>
        <p:spPr>
          <a:xfrm>
            <a:off x="3525573" y="1585386"/>
            <a:ext cx="5912644" cy="215444"/>
          </a:xfrm>
          <a:prstGeom prst="rect">
            <a:avLst/>
          </a:prstGeom>
          <a:noFill/>
        </p:spPr>
        <p:txBody>
          <a:bodyPr wrap="square" lIns="0" tIns="0" rIns="0" bIns="0" rtlCol="0">
            <a:spAutoFit/>
          </a:bodyPr>
          <a:lstStyle/>
          <a:p>
            <a:r>
              <a:rPr lang="de-DE" sz="1400" b="1" i="0" dirty="0">
                <a:solidFill>
                  <a:schemeClr val="tx1"/>
                </a:solidFill>
                <a:latin typeface="+mj-lt"/>
              </a:rPr>
              <a:t>Projekterfahrung</a:t>
            </a:r>
          </a:p>
        </p:txBody>
      </p:sp>
      <p:sp>
        <p:nvSpPr>
          <p:cNvPr id="16" name="Textplatzhalter 8"/>
          <p:cNvSpPr>
            <a:spLocks noGrp="1"/>
          </p:cNvSpPr>
          <p:nvPr>
            <p:ph type="body" sz="quarter" idx="32" hasCustomPrompt="1"/>
          </p:nvPr>
        </p:nvSpPr>
        <p:spPr>
          <a:xfrm>
            <a:off x="467785" y="4142376"/>
            <a:ext cx="2858294" cy="507831"/>
          </a:xfrm>
          <a:prstGeom prst="rect">
            <a:avLst/>
          </a:prstGeom>
        </p:spPr>
        <p:txBody>
          <a:bodyPr wrap="square">
            <a:noAutofit/>
          </a:bodyPr>
          <a:lstStyle>
            <a:lvl1pPr>
              <a:buNone/>
              <a:defRPr sz="900" b="0" i="0"/>
            </a:lvl1pPr>
          </a:lstStyle>
          <a:p>
            <a:pPr lvl="0"/>
            <a:r>
              <a:rPr lang="de-DE" dirty="0"/>
              <a:t>Rolle im Projekt</a:t>
            </a:r>
          </a:p>
        </p:txBody>
      </p:sp>
      <p:sp>
        <p:nvSpPr>
          <p:cNvPr id="17" name="Textplatzhalter 11"/>
          <p:cNvSpPr>
            <a:spLocks noGrp="1"/>
          </p:cNvSpPr>
          <p:nvPr>
            <p:ph type="body" sz="quarter" idx="33" hasCustomPrompt="1"/>
          </p:nvPr>
        </p:nvSpPr>
        <p:spPr>
          <a:xfrm>
            <a:off x="469504" y="3329257"/>
            <a:ext cx="2858294" cy="276144"/>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400" b="1" baseline="0">
                <a:solidFill>
                  <a:schemeClr val="tx1"/>
                </a:solidFill>
              </a:defRPr>
            </a:lvl1pPr>
            <a:lvl2pPr>
              <a:buNone/>
              <a:defRPr/>
            </a:lvl2pPr>
            <a:lvl3pPr>
              <a:buNone/>
              <a:defRPr/>
            </a:lvl3pPr>
            <a:lvl4pPr>
              <a:buNone/>
              <a:defRPr/>
            </a:lvl4pPr>
            <a:lvl5pPr>
              <a:buNone/>
              <a:defRPr/>
            </a:lvl5pPr>
          </a:lstStyle>
          <a:p>
            <a:pPr lvl="0"/>
            <a:r>
              <a:rPr lang="de-DE" dirty="0"/>
              <a:t>Titel Vorname Nachname</a:t>
            </a:r>
          </a:p>
        </p:txBody>
      </p:sp>
      <p:sp>
        <p:nvSpPr>
          <p:cNvPr id="20" name="Textfeld 19"/>
          <p:cNvSpPr txBox="1"/>
          <p:nvPr userDrawn="1"/>
        </p:nvSpPr>
        <p:spPr>
          <a:xfrm>
            <a:off x="467785" y="997200"/>
            <a:ext cx="8970433" cy="237600"/>
          </a:xfrm>
          <a:prstGeom prst="rect">
            <a:avLst/>
          </a:prstGeom>
          <a:noFill/>
        </p:spPr>
        <p:txBody>
          <a:bodyPr wrap="square" lIns="0" tIns="0" rIns="0" bIns="0" rtlCol="0">
            <a:noAutofit/>
          </a:bodyPr>
          <a:lstStyle/>
          <a:p>
            <a:pPr>
              <a:lnSpc>
                <a:spcPts val="2200"/>
              </a:lnSpc>
            </a:pPr>
            <a:r>
              <a:rPr lang="de-DE" sz="1600" b="0" dirty="0">
                <a:solidFill>
                  <a:schemeClr val="tx2"/>
                </a:solidFill>
              </a:rPr>
              <a:t>Operative Projektleitung</a:t>
            </a:r>
            <a:endParaRPr lang="de-DE" sz="1600" b="0" dirty="0">
              <a:solidFill>
                <a:schemeClr val="tx2"/>
              </a:solidFill>
              <a:latin typeface="+mj-lt"/>
            </a:endParaRPr>
          </a:p>
        </p:txBody>
      </p:sp>
      <p:sp>
        <p:nvSpPr>
          <p:cNvPr id="14" name="Bildplatzhalter 18"/>
          <p:cNvSpPr>
            <a:spLocks noGrp="1"/>
          </p:cNvSpPr>
          <p:nvPr>
            <p:ph type="pic" sz="quarter" idx="25" hasCustomPrompt="1"/>
          </p:nvPr>
        </p:nvSpPr>
        <p:spPr>
          <a:xfrm>
            <a:off x="467783" y="1631953"/>
            <a:ext cx="1527175" cy="1566860"/>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ktteam">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6" name="Bildplatzhalter 18"/>
          <p:cNvSpPr>
            <a:spLocks noGrp="1"/>
          </p:cNvSpPr>
          <p:nvPr>
            <p:ph type="pic" sz="quarter" idx="25" hasCustomPrompt="1"/>
          </p:nvPr>
        </p:nvSpPr>
        <p:spPr>
          <a:xfrm>
            <a:off x="467785" y="1627188"/>
            <a:ext cx="1137356" cy="1393822"/>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
        <p:nvSpPr>
          <p:cNvPr id="7" name="Textplatzhalter 8"/>
          <p:cNvSpPr>
            <a:spLocks noGrp="1"/>
          </p:cNvSpPr>
          <p:nvPr>
            <p:ph type="body" sz="quarter" idx="26" hasCustomPrompt="1"/>
          </p:nvPr>
        </p:nvSpPr>
        <p:spPr>
          <a:xfrm>
            <a:off x="1800624" y="2126999"/>
            <a:ext cx="1527176" cy="276999"/>
          </a:xfrm>
          <a:prstGeom prst="rect">
            <a:avLst/>
          </a:prstGeom>
        </p:spPr>
        <p:txBody>
          <a:bodyPr>
            <a:noAutofit/>
          </a:bodyPr>
          <a:lstStyle>
            <a:lvl1pPr>
              <a:buNone/>
              <a:defRPr sz="900" b="0" i="0"/>
            </a:lvl1pPr>
          </a:lstStyle>
          <a:p>
            <a:r>
              <a:rPr lang="de-DE" dirty="0"/>
              <a:t>Funktionsbezeichnung</a:t>
            </a:r>
          </a:p>
        </p:txBody>
      </p:sp>
      <p:sp>
        <p:nvSpPr>
          <p:cNvPr id="8" name="Textfeld 7"/>
          <p:cNvSpPr txBox="1"/>
          <p:nvPr userDrawn="1"/>
        </p:nvSpPr>
        <p:spPr>
          <a:xfrm>
            <a:off x="467785" y="660512"/>
            <a:ext cx="8970433" cy="338554"/>
          </a:xfrm>
          <a:prstGeom prst="rect">
            <a:avLst/>
          </a:prstGeom>
          <a:noFill/>
        </p:spPr>
        <p:txBody>
          <a:bodyPr wrap="square" lIns="0" tIns="0" rIns="0" bIns="0" rtlCol="0">
            <a:spAutoFit/>
          </a:bodyPr>
          <a:lstStyle/>
          <a:p>
            <a:r>
              <a:rPr lang="de-DE" sz="2200" b="1" dirty="0">
                <a:solidFill>
                  <a:schemeClr val="tx2"/>
                </a:solidFill>
              </a:rPr>
              <a:t>Ihr Beratungsteam seitens Kienbaum</a:t>
            </a:r>
            <a:endParaRPr lang="de-DE" sz="2200" b="1" dirty="0">
              <a:solidFill>
                <a:schemeClr val="tx2"/>
              </a:solidFill>
              <a:latin typeface="+mj-lt"/>
            </a:endParaRPr>
          </a:p>
        </p:txBody>
      </p:sp>
      <p:sp>
        <p:nvSpPr>
          <p:cNvPr id="12" name="Textplatzhalter 11"/>
          <p:cNvSpPr>
            <a:spLocks noGrp="1"/>
          </p:cNvSpPr>
          <p:nvPr>
            <p:ph type="body" sz="quarter" idx="30"/>
          </p:nvPr>
        </p:nvSpPr>
        <p:spPr>
          <a:xfrm>
            <a:off x="471223" y="3439662"/>
            <a:ext cx="2858296" cy="2738888"/>
          </a:xfrm>
          <a:prstGeom prst="rect">
            <a:avLst/>
          </a:prstGeom>
        </p:spPr>
        <p:txBody>
          <a:bodyPr>
            <a:noAutofit/>
          </a:bodyPr>
          <a:lstStyle>
            <a:lvl1pPr marL="88900" indent="-88900">
              <a:lnSpc>
                <a:spcPts val="1400"/>
              </a:lnSpc>
              <a:buFont typeface="Arial Narrow"/>
              <a:buChar char="»"/>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13" name="Textfeld 12"/>
          <p:cNvSpPr txBox="1"/>
          <p:nvPr userDrawn="1"/>
        </p:nvSpPr>
        <p:spPr>
          <a:xfrm>
            <a:off x="471223" y="3164483"/>
            <a:ext cx="2858296" cy="169277"/>
          </a:xfrm>
          <a:prstGeom prst="rect">
            <a:avLst/>
          </a:prstGeom>
          <a:noFill/>
        </p:spPr>
        <p:txBody>
          <a:bodyPr wrap="square" lIns="0" tIns="0" rIns="0" bIns="0" rtlCol="0">
            <a:spAutoFit/>
          </a:bodyPr>
          <a:lstStyle/>
          <a:p>
            <a:r>
              <a:rPr lang="de-DE" sz="1100" b="1" i="0" dirty="0">
                <a:solidFill>
                  <a:schemeClr val="tx1"/>
                </a:solidFill>
                <a:latin typeface="+mj-lt"/>
              </a:rPr>
              <a:t>Projekterfahrung</a:t>
            </a:r>
          </a:p>
        </p:txBody>
      </p:sp>
      <p:sp>
        <p:nvSpPr>
          <p:cNvPr id="16" name="Textplatzhalter 8"/>
          <p:cNvSpPr>
            <a:spLocks noGrp="1"/>
          </p:cNvSpPr>
          <p:nvPr>
            <p:ph type="body" sz="quarter" idx="32" hasCustomPrompt="1"/>
          </p:nvPr>
        </p:nvSpPr>
        <p:spPr>
          <a:xfrm>
            <a:off x="1800624" y="2560487"/>
            <a:ext cx="1527176" cy="276999"/>
          </a:xfrm>
          <a:prstGeom prst="rect">
            <a:avLst/>
          </a:prstGeom>
        </p:spPr>
        <p:txBody>
          <a:bodyPr wrap="square">
            <a:noAutofit/>
          </a:bodyPr>
          <a:lstStyle>
            <a:lvl1pPr>
              <a:buNone/>
              <a:defRPr sz="900" b="0" i="0"/>
            </a:lvl1pPr>
          </a:lstStyle>
          <a:p>
            <a:pPr lvl="0"/>
            <a:r>
              <a:rPr lang="de-DE" dirty="0"/>
              <a:t>Rolle im Projekt</a:t>
            </a:r>
          </a:p>
        </p:txBody>
      </p:sp>
      <p:sp>
        <p:nvSpPr>
          <p:cNvPr id="17" name="Textplatzhalter 11"/>
          <p:cNvSpPr>
            <a:spLocks noGrp="1"/>
          </p:cNvSpPr>
          <p:nvPr>
            <p:ph type="body" sz="quarter" idx="33" hasCustomPrompt="1"/>
          </p:nvPr>
        </p:nvSpPr>
        <p:spPr>
          <a:xfrm>
            <a:off x="1800623" y="1631953"/>
            <a:ext cx="1528896" cy="338554"/>
          </a:xfrm>
          <a:prstGeom prst="rect">
            <a:avLst/>
          </a:prstGeom>
        </p:spPr>
        <p:txBody>
          <a:bodyPr wrap="square" lIns="0" tIns="0" rIns="0" bIns="0" anchor="t" anchorCtr="0">
            <a:noAutofit/>
          </a:bodyPr>
          <a:lstStyle>
            <a:lvl1pPr marL="0" indent="0">
              <a:lnSpc>
                <a:spcPct val="100000"/>
              </a:lnSpc>
              <a:spcBef>
                <a:spcPts val="0"/>
              </a:spcBef>
              <a:spcAft>
                <a:spcPts val="0"/>
              </a:spcAft>
              <a:buFont typeface="Arial"/>
              <a:buNone/>
              <a:defRPr sz="1100" b="1" baseline="0">
                <a:solidFill>
                  <a:schemeClr val="tx1"/>
                </a:solidFill>
              </a:defRPr>
            </a:lvl1pPr>
            <a:lvl2pPr>
              <a:buNone/>
              <a:defRPr/>
            </a:lvl2pPr>
            <a:lvl3pPr>
              <a:buNone/>
              <a:defRPr/>
            </a:lvl3pPr>
            <a:lvl4pPr>
              <a:buNone/>
              <a:defRPr/>
            </a:lvl4pPr>
            <a:lvl5pPr>
              <a:buNone/>
              <a:defRPr/>
            </a:lvl5pPr>
          </a:lstStyle>
          <a:p>
            <a:pPr lvl="0"/>
            <a:r>
              <a:rPr lang="de-DE" dirty="0"/>
              <a:t>Titel Vorname Nachname</a:t>
            </a:r>
          </a:p>
        </p:txBody>
      </p:sp>
      <p:sp>
        <p:nvSpPr>
          <p:cNvPr id="15" name="Bildplatzhalter 18"/>
          <p:cNvSpPr>
            <a:spLocks noGrp="1"/>
          </p:cNvSpPr>
          <p:nvPr>
            <p:ph type="pic" sz="quarter" idx="34" hasCustomPrompt="1"/>
          </p:nvPr>
        </p:nvSpPr>
        <p:spPr>
          <a:xfrm>
            <a:off x="3522135" y="1631953"/>
            <a:ext cx="1137356" cy="1393822"/>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
        <p:nvSpPr>
          <p:cNvPr id="18" name="Textplatzhalter 8"/>
          <p:cNvSpPr>
            <a:spLocks noGrp="1"/>
          </p:cNvSpPr>
          <p:nvPr>
            <p:ph type="body" sz="quarter" idx="35" hasCustomPrompt="1"/>
          </p:nvPr>
        </p:nvSpPr>
        <p:spPr>
          <a:xfrm>
            <a:off x="4854974" y="2126999"/>
            <a:ext cx="1527176" cy="276999"/>
          </a:xfrm>
          <a:prstGeom prst="rect">
            <a:avLst/>
          </a:prstGeom>
        </p:spPr>
        <p:txBody>
          <a:bodyPr>
            <a:noAutofit/>
          </a:bodyPr>
          <a:lstStyle>
            <a:lvl1pPr>
              <a:buNone/>
              <a:defRPr sz="900" b="0" i="0"/>
            </a:lvl1pPr>
          </a:lstStyle>
          <a:p>
            <a:r>
              <a:rPr lang="de-DE" dirty="0"/>
              <a:t>Funktionsbezeichnung</a:t>
            </a:r>
          </a:p>
        </p:txBody>
      </p:sp>
      <p:sp>
        <p:nvSpPr>
          <p:cNvPr id="19" name="Textplatzhalter 11"/>
          <p:cNvSpPr>
            <a:spLocks noGrp="1"/>
          </p:cNvSpPr>
          <p:nvPr>
            <p:ph type="body" sz="quarter" idx="36"/>
          </p:nvPr>
        </p:nvSpPr>
        <p:spPr>
          <a:xfrm>
            <a:off x="3525573" y="3439662"/>
            <a:ext cx="2858296" cy="2738888"/>
          </a:xfrm>
          <a:prstGeom prst="rect">
            <a:avLst/>
          </a:prstGeom>
        </p:spPr>
        <p:txBody>
          <a:bodyPr>
            <a:noAutofit/>
          </a:bodyPr>
          <a:lstStyle>
            <a:lvl1pPr marL="88900" indent="-88900">
              <a:lnSpc>
                <a:spcPts val="1400"/>
              </a:lnSpc>
              <a:buFont typeface="Arial Narrow"/>
              <a:buChar char="»"/>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20" name="Textfeld 19"/>
          <p:cNvSpPr txBox="1"/>
          <p:nvPr userDrawn="1"/>
        </p:nvSpPr>
        <p:spPr>
          <a:xfrm>
            <a:off x="3525573" y="3164483"/>
            <a:ext cx="2858296" cy="169277"/>
          </a:xfrm>
          <a:prstGeom prst="rect">
            <a:avLst/>
          </a:prstGeom>
          <a:noFill/>
        </p:spPr>
        <p:txBody>
          <a:bodyPr wrap="square" lIns="0" tIns="0" rIns="0" bIns="0" rtlCol="0">
            <a:spAutoFit/>
          </a:bodyPr>
          <a:lstStyle/>
          <a:p>
            <a:r>
              <a:rPr lang="de-DE" sz="1100" b="1" i="0" dirty="0">
                <a:solidFill>
                  <a:schemeClr val="tx1"/>
                </a:solidFill>
                <a:latin typeface="+mj-lt"/>
              </a:rPr>
              <a:t>Projekterfahrung</a:t>
            </a:r>
          </a:p>
        </p:txBody>
      </p:sp>
      <p:sp>
        <p:nvSpPr>
          <p:cNvPr id="21" name="Textplatzhalter 8"/>
          <p:cNvSpPr>
            <a:spLocks noGrp="1"/>
          </p:cNvSpPr>
          <p:nvPr>
            <p:ph type="body" sz="quarter" idx="37" hasCustomPrompt="1"/>
          </p:nvPr>
        </p:nvSpPr>
        <p:spPr>
          <a:xfrm>
            <a:off x="4854974" y="2560487"/>
            <a:ext cx="1527176" cy="276999"/>
          </a:xfrm>
          <a:prstGeom prst="rect">
            <a:avLst/>
          </a:prstGeom>
        </p:spPr>
        <p:txBody>
          <a:bodyPr wrap="square">
            <a:noAutofit/>
          </a:bodyPr>
          <a:lstStyle>
            <a:lvl1pPr>
              <a:buNone/>
              <a:defRPr sz="900" b="0" i="0"/>
            </a:lvl1pPr>
          </a:lstStyle>
          <a:p>
            <a:pPr lvl="0"/>
            <a:r>
              <a:rPr lang="de-DE" dirty="0"/>
              <a:t>Rolle im Projekt</a:t>
            </a:r>
          </a:p>
        </p:txBody>
      </p:sp>
      <p:sp>
        <p:nvSpPr>
          <p:cNvPr id="22" name="Textplatzhalter 11"/>
          <p:cNvSpPr>
            <a:spLocks noGrp="1"/>
          </p:cNvSpPr>
          <p:nvPr>
            <p:ph type="body" sz="quarter" idx="38" hasCustomPrompt="1"/>
          </p:nvPr>
        </p:nvSpPr>
        <p:spPr>
          <a:xfrm>
            <a:off x="4854973" y="1631953"/>
            <a:ext cx="1528896" cy="338554"/>
          </a:xfrm>
          <a:prstGeom prst="rect">
            <a:avLst/>
          </a:prstGeom>
        </p:spPr>
        <p:txBody>
          <a:bodyPr wrap="square" lIns="0" tIns="0" rIns="0" bIns="0" anchor="t" anchorCtr="0">
            <a:noAutofit/>
          </a:bodyPr>
          <a:lstStyle>
            <a:lvl1pPr marL="0" indent="0">
              <a:lnSpc>
                <a:spcPct val="100000"/>
              </a:lnSpc>
              <a:spcBef>
                <a:spcPts val="0"/>
              </a:spcBef>
              <a:spcAft>
                <a:spcPts val="0"/>
              </a:spcAft>
              <a:buFont typeface="Arial"/>
              <a:buNone/>
              <a:defRPr sz="1100" b="1" baseline="0">
                <a:solidFill>
                  <a:schemeClr val="tx1"/>
                </a:solidFill>
              </a:defRPr>
            </a:lvl1pPr>
            <a:lvl2pPr>
              <a:buNone/>
              <a:defRPr/>
            </a:lvl2pPr>
            <a:lvl3pPr>
              <a:buNone/>
              <a:defRPr/>
            </a:lvl3pPr>
            <a:lvl4pPr>
              <a:buNone/>
              <a:defRPr/>
            </a:lvl4pPr>
            <a:lvl5pPr>
              <a:buNone/>
              <a:defRPr/>
            </a:lvl5pPr>
          </a:lstStyle>
          <a:p>
            <a:pPr lvl="0"/>
            <a:r>
              <a:rPr lang="de-DE" dirty="0"/>
              <a:t>Titel Vorname Nachname</a:t>
            </a:r>
          </a:p>
        </p:txBody>
      </p:sp>
      <p:sp>
        <p:nvSpPr>
          <p:cNvPr id="23" name="Bildplatzhalter 18"/>
          <p:cNvSpPr>
            <a:spLocks noGrp="1"/>
          </p:cNvSpPr>
          <p:nvPr>
            <p:ph type="pic" sz="quarter" idx="39" hasCustomPrompt="1"/>
          </p:nvPr>
        </p:nvSpPr>
        <p:spPr>
          <a:xfrm>
            <a:off x="6576485" y="1631953"/>
            <a:ext cx="1137356" cy="1393822"/>
          </a:xfrm>
          <a:prstGeom prst="rect">
            <a:avLst/>
          </a:prstGeom>
        </p:spPr>
        <p:txBody>
          <a:bodyPr/>
          <a:lstStyle>
            <a:lvl1pPr>
              <a:lnSpc>
                <a:spcPts val="1900"/>
              </a:lnSpc>
              <a:buNone/>
              <a:defRPr>
                <a:solidFill>
                  <a:srgbClr val="7F7F7F"/>
                </a:solidFill>
              </a:defRPr>
            </a:lvl1pPr>
          </a:lstStyle>
          <a:p>
            <a:r>
              <a:rPr lang="de-DE" dirty="0">
                <a:solidFill>
                  <a:srgbClr val="7F7F7F"/>
                </a:solidFill>
              </a:rPr>
              <a:t>Foto</a:t>
            </a:r>
            <a:endParaRPr lang="de-DE" dirty="0"/>
          </a:p>
        </p:txBody>
      </p:sp>
      <p:sp>
        <p:nvSpPr>
          <p:cNvPr id="24" name="Textplatzhalter 8"/>
          <p:cNvSpPr>
            <a:spLocks noGrp="1"/>
          </p:cNvSpPr>
          <p:nvPr>
            <p:ph type="body" sz="quarter" idx="40" hasCustomPrompt="1"/>
          </p:nvPr>
        </p:nvSpPr>
        <p:spPr>
          <a:xfrm>
            <a:off x="7909324" y="2126999"/>
            <a:ext cx="1527176" cy="276999"/>
          </a:xfrm>
          <a:prstGeom prst="rect">
            <a:avLst/>
          </a:prstGeom>
        </p:spPr>
        <p:txBody>
          <a:bodyPr>
            <a:noAutofit/>
          </a:bodyPr>
          <a:lstStyle>
            <a:lvl1pPr>
              <a:buNone/>
              <a:defRPr sz="900" b="0" i="0"/>
            </a:lvl1pPr>
          </a:lstStyle>
          <a:p>
            <a:r>
              <a:rPr lang="de-DE" dirty="0"/>
              <a:t>Funktionsbezeichnung</a:t>
            </a:r>
          </a:p>
        </p:txBody>
      </p:sp>
      <p:sp>
        <p:nvSpPr>
          <p:cNvPr id="25" name="Textplatzhalter 11"/>
          <p:cNvSpPr>
            <a:spLocks noGrp="1"/>
          </p:cNvSpPr>
          <p:nvPr>
            <p:ph type="body" sz="quarter" idx="41"/>
          </p:nvPr>
        </p:nvSpPr>
        <p:spPr>
          <a:xfrm>
            <a:off x="6579923" y="3439662"/>
            <a:ext cx="2858296" cy="2738888"/>
          </a:xfrm>
          <a:prstGeom prst="rect">
            <a:avLst/>
          </a:prstGeom>
        </p:spPr>
        <p:txBody>
          <a:bodyPr>
            <a:noAutofit/>
          </a:bodyPr>
          <a:lstStyle>
            <a:lvl1pPr marL="88900" indent="-88900">
              <a:lnSpc>
                <a:spcPts val="1400"/>
              </a:lnSpc>
              <a:buFont typeface="Arial Narrow"/>
              <a:buChar char="»"/>
              <a:defRPr sz="1100"/>
            </a:lvl1pPr>
            <a:lvl2pPr>
              <a:lnSpc>
                <a:spcPts val="1400"/>
              </a:lnSpc>
              <a:buNone/>
              <a:defRPr sz="1100"/>
            </a:lvl2pPr>
            <a:lvl3pPr>
              <a:lnSpc>
                <a:spcPts val="1400"/>
              </a:lnSpc>
              <a:buNone/>
              <a:defRPr sz="1100"/>
            </a:lvl3pPr>
            <a:lvl4pPr>
              <a:lnSpc>
                <a:spcPts val="1400"/>
              </a:lnSpc>
              <a:buNone/>
              <a:defRPr sz="1100"/>
            </a:lvl4pPr>
            <a:lvl5pPr>
              <a:lnSpc>
                <a:spcPts val="1400"/>
              </a:lnSpc>
              <a:buNone/>
              <a:defRPr sz="1100"/>
            </a:lvl5pPr>
          </a:lstStyle>
          <a:p>
            <a:pPr lvl="0"/>
            <a:r>
              <a:rPr lang="de-DE"/>
              <a:t>Textmasterformat bearbeiten</a:t>
            </a:r>
          </a:p>
        </p:txBody>
      </p:sp>
      <p:sp>
        <p:nvSpPr>
          <p:cNvPr id="26" name="Textfeld 25"/>
          <p:cNvSpPr txBox="1"/>
          <p:nvPr userDrawn="1"/>
        </p:nvSpPr>
        <p:spPr>
          <a:xfrm>
            <a:off x="6579923" y="3164483"/>
            <a:ext cx="2858296" cy="169277"/>
          </a:xfrm>
          <a:prstGeom prst="rect">
            <a:avLst/>
          </a:prstGeom>
          <a:noFill/>
        </p:spPr>
        <p:txBody>
          <a:bodyPr wrap="square" lIns="0" tIns="0" rIns="0" bIns="0" rtlCol="0">
            <a:spAutoFit/>
          </a:bodyPr>
          <a:lstStyle/>
          <a:p>
            <a:r>
              <a:rPr lang="de-DE" sz="1100" b="1" i="0" dirty="0">
                <a:solidFill>
                  <a:schemeClr val="tx1"/>
                </a:solidFill>
                <a:latin typeface="+mj-lt"/>
              </a:rPr>
              <a:t>Projekterfahrung</a:t>
            </a:r>
          </a:p>
        </p:txBody>
      </p:sp>
      <p:sp>
        <p:nvSpPr>
          <p:cNvPr id="27" name="Textplatzhalter 8"/>
          <p:cNvSpPr>
            <a:spLocks noGrp="1"/>
          </p:cNvSpPr>
          <p:nvPr>
            <p:ph type="body" sz="quarter" idx="42" hasCustomPrompt="1"/>
          </p:nvPr>
        </p:nvSpPr>
        <p:spPr>
          <a:xfrm>
            <a:off x="7909324" y="2560487"/>
            <a:ext cx="1527176" cy="276999"/>
          </a:xfrm>
          <a:prstGeom prst="rect">
            <a:avLst/>
          </a:prstGeom>
        </p:spPr>
        <p:txBody>
          <a:bodyPr wrap="square">
            <a:noAutofit/>
          </a:bodyPr>
          <a:lstStyle>
            <a:lvl1pPr>
              <a:buNone/>
              <a:defRPr sz="900" b="0" i="0"/>
            </a:lvl1pPr>
          </a:lstStyle>
          <a:p>
            <a:pPr lvl="0"/>
            <a:r>
              <a:rPr lang="de-DE" dirty="0"/>
              <a:t>Rolle im Projekt</a:t>
            </a:r>
          </a:p>
        </p:txBody>
      </p:sp>
      <p:sp>
        <p:nvSpPr>
          <p:cNvPr id="28" name="Textplatzhalter 11"/>
          <p:cNvSpPr>
            <a:spLocks noGrp="1"/>
          </p:cNvSpPr>
          <p:nvPr>
            <p:ph type="body" sz="quarter" idx="43" hasCustomPrompt="1"/>
          </p:nvPr>
        </p:nvSpPr>
        <p:spPr>
          <a:xfrm>
            <a:off x="7909323" y="1631953"/>
            <a:ext cx="1528896" cy="338554"/>
          </a:xfrm>
          <a:prstGeom prst="rect">
            <a:avLst/>
          </a:prstGeom>
        </p:spPr>
        <p:txBody>
          <a:bodyPr wrap="square" lIns="0" tIns="0" rIns="0" bIns="0" anchor="t" anchorCtr="0">
            <a:noAutofit/>
          </a:bodyPr>
          <a:lstStyle>
            <a:lvl1pPr marL="0" indent="0">
              <a:lnSpc>
                <a:spcPct val="100000"/>
              </a:lnSpc>
              <a:spcBef>
                <a:spcPts val="0"/>
              </a:spcBef>
              <a:spcAft>
                <a:spcPts val="0"/>
              </a:spcAft>
              <a:buFont typeface="Arial"/>
              <a:buNone/>
              <a:defRPr sz="1100" b="1" baseline="0">
                <a:solidFill>
                  <a:schemeClr val="tx1"/>
                </a:solidFill>
              </a:defRPr>
            </a:lvl1pPr>
            <a:lvl2pPr>
              <a:buNone/>
              <a:defRPr/>
            </a:lvl2pPr>
            <a:lvl3pPr>
              <a:buNone/>
              <a:defRPr/>
            </a:lvl3pPr>
            <a:lvl4pPr>
              <a:buNone/>
              <a:defRPr/>
            </a:lvl4pPr>
            <a:lvl5pPr>
              <a:buNone/>
              <a:defRPr/>
            </a:lvl5pPr>
          </a:lstStyle>
          <a:p>
            <a:pPr lvl="0"/>
            <a:r>
              <a:rPr lang="de-DE" dirty="0"/>
              <a:t>Titel Vorname Nachname</a:t>
            </a:r>
          </a:p>
        </p:txBody>
      </p:sp>
      <p:sp>
        <p:nvSpPr>
          <p:cNvPr id="29" name="Textfeld 28"/>
          <p:cNvSpPr txBox="1"/>
          <p:nvPr userDrawn="1"/>
        </p:nvSpPr>
        <p:spPr>
          <a:xfrm>
            <a:off x="467785" y="997200"/>
            <a:ext cx="8970433" cy="276144"/>
          </a:xfrm>
          <a:prstGeom prst="rect">
            <a:avLst/>
          </a:prstGeom>
          <a:noFill/>
        </p:spPr>
        <p:txBody>
          <a:bodyPr wrap="square" lIns="0" tIns="0" rIns="0" bIns="0" rtlCol="0">
            <a:spAutoFit/>
          </a:bodyPr>
          <a:lstStyle/>
          <a:p>
            <a:pPr>
              <a:lnSpc>
                <a:spcPts val="2200"/>
              </a:lnSpc>
            </a:pPr>
            <a:r>
              <a:rPr lang="de-DE" sz="1600" b="0" dirty="0">
                <a:solidFill>
                  <a:schemeClr val="tx2"/>
                </a:solidFill>
              </a:rPr>
              <a:t>Projektteam</a:t>
            </a:r>
            <a:endParaRPr lang="de-DE" sz="1600" b="0" dirty="0">
              <a:solidFill>
                <a:schemeClr val="tx2"/>
              </a:solidFill>
              <a:latin typeface="+mj-l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6" name="Textplatzhalter 18"/>
          <p:cNvSpPr>
            <a:spLocks noGrp="1"/>
          </p:cNvSpPr>
          <p:nvPr>
            <p:ph type="body" sz="quarter" idx="34" hasCustomPrompt="1"/>
          </p:nvPr>
        </p:nvSpPr>
        <p:spPr>
          <a:xfrm>
            <a:off x="1155702" y="3407832"/>
            <a:ext cx="8282517" cy="1676043"/>
          </a:xfrm>
          <a:prstGeom prst="rect">
            <a:avLst/>
          </a:prstGeom>
          <a:solidFill>
            <a:srgbClr val="D9D9D9"/>
          </a:solidFill>
          <a:ln>
            <a:noFill/>
          </a:ln>
        </p:spPr>
        <p:txBody>
          <a:bodyPr wrap="square" lIns="126558" tIns="253116" bIns="126558" numCol="3">
            <a:noAutofit/>
          </a:bodyPr>
          <a:lstStyle>
            <a:lvl1pPr marL="0" indent="0">
              <a:buNone/>
              <a:defRPr sz="1400" baseline="0"/>
            </a:lvl1pPr>
            <a:lvl2pPr>
              <a:buClr>
                <a:schemeClr val="tx1"/>
              </a:buClr>
              <a:defRPr/>
            </a:lvl2pPr>
          </a:lstStyle>
          <a:p>
            <a:pPr lvl="0"/>
            <a:r>
              <a:rPr lang="de-DE" dirty="0"/>
              <a:t>Platz für max. drei Ansprechpartner</a:t>
            </a:r>
          </a:p>
          <a:p>
            <a:pPr lvl="0"/>
            <a:r>
              <a:rPr lang="de-DE" dirty="0"/>
              <a:t>(Kontaktdaten)</a:t>
            </a:r>
          </a:p>
        </p:txBody>
      </p:sp>
      <p:sp>
        <p:nvSpPr>
          <p:cNvPr id="7" name="Textplatzhalter 18"/>
          <p:cNvSpPr>
            <a:spLocks noGrp="1"/>
          </p:cNvSpPr>
          <p:nvPr>
            <p:ph type="body" sz="quarter" idx="31" hasCustomPrompt="1"/>
          </p:nvPr>
        </p:nvSpPr>
        <p:spPr>
          <a:xfrm>
            <a:off x="1155701" y="1801784"/>
            <a:ext cx="8282516" cy="1245156"/>
          </a:xfrm>
          <a:prstGeom prst="rect">
            <a:avLst/>
          </a:prstGeom>
          <a:solidFill>
            <a:srgbClr val="D9D9D9"/>
          </a:solidFill>
          <a:ln>
            <a:noFill/>
          </a:ln>
        </p:spPr>
        <p:txBody>
          <a:bodyPr wrap="square" lIns="126558" tIns="253116" bIns="126558">
            <a:noAutofit/>
          </a:bodyPr>
          <a:lstStyle>
            <a:lvl1pPr>
              <a:buNone/>
              <a:defRPr sz="1400" baseline="0"/>
            </a:lvl1pPr>
            <a:lvl2pPr>
              <a:buClr>
                <a:schemeClr val="tx1"/>
              </a:buClr>
              <a:defRPr/>
            </a:lvl2pPr>
          </a:lstStyle>
          <a:p>
            <a:pPr lvl="0"/>
            <a:r>
              <a:rPr lang="de-DE" dirty="0"/>
              <a:t>Adressangaben</a:t>
            </a:r>
          </a:p>
        </p:txBody>
      </p:sp>
      <p:sp>
        <p:nvSpPr>
          <p:cNvPr id="8" name="Textplatzhalter 16"/>
          <p:cNvSpPr>
            <a:spLocks noGrp="1"/>
          </p:cNvSpPr>
          <p:nvPr>
            <p:ph type="body" sz="quarter" idx="30"/>
          </p:nvPr>
        </p:nvSpPr>
        <p:spPr>
          <a:xfrm>
            <a:off x="447726" y="3214158"/>
            <a:ext cx="4601581" cy="379688"/>
          </a:xfrm>
          <a:prstGeom prst="rect">
            <a:avLst/>
          </a:prstGeom>
          <a:solidFill>
            <a:srgbClr val="7F7F7F"/>
          </a:solidFill>
          <a:ln w="31750" cap="flat" cmpd="sng" algn="ctr">
            <a:solidFill>
              <a:schemeClr val="bg1"/>
            </a:solidFill>
            <a:prstDash val="solid"/>
            <a:round/>
            <a:headEnd type="none" w="med" len="med"/>
            <a:tailEnd type="none" w="med" len="med"/>
          </a:ln>
        </p:spPr>
        <p:txBody>
          <a:bodyPr lIns="126558" tIns="25312" bIns="50623" anchor="ctr" anchorCtr="0">
            <a:normAutofit/>
          </a:bodyPr>
          <a:lstStyle>
            <a:lvl1pPr>
              <a:buNone/>
              <a:defRPr sz="1600" b="1">
                <a:solidFill>
                  <a:schemeClr val="bg1"/>
                </a:solidFill>
              </a:defRPr>
            </a:lvl1pPr>
            <a:lvl2pPr>
              <a:buNone/>
              <a:defRPr/>
            </a:lvl2pPr>
            <a:lvl3pPr>
              <a:buNone/>
              <a:defRPr/>
            </a:lvl3pPr>
            <a:lvl4pPr>
              <a:buNone/>
              <a:defRPr/>
            </a:lvl4pPr>
            <a:lvl5pPr>
              <a:buNone/>
              <a:defRPr/>
            </a:lvl5pPr>
          </a:lstStyle>
          <a:p>
            <a:pPr lvl="0"/>
            <a:r>
              <a:rPr lang="de-DE"/>
              <a:t>Textmasterformat bearbeiten</a:t>
            </a:r>
          </a:p>
        </p:txBody>
      </p:sp>
      <p:sp>
        <p:nvSpPr>
          <p:cNvPr id="9" name="Textplatzhalter 16"/>
          <p:cNvSpPr>
            <a:spLocks noGrp="1"/>
          </p:cNvSpPr>
          <p:nvPr>
            <p:ph type="body" sz="quarter" idx="35"/>
          </p:nvPr>
        </p:nvSpPr>
        <p:spPr>
          <a:xfrm>
            <a:off x="447729" y="1608668"/>
            <a:ext cx="4601580" cy="379688"/>
          </a:xfrm>
          <a:prstGeom prst="rect">
            <a:avLst/>
          </a:prstGeom>
          <a:solidFill>
            <a:srgbClr val="7F7F7F"/>
          </a:solidFill>
          <a:ln w="31750" cap="flat" cmpd="sng" algn="ctr">
            <a:solidFill>
              <a:schemeClr val="bg1"/>
            </a:solidFill>
            <a:prstDash val="solid"/>
            <a:round/>
            <a:headEnd type="none" w="med" len="med"/>
            <a:tailEnd type="none" w="med" len="med"/>
          </a:ln>
        </p:spPr>
        <p:txBody>
          <a:bodyPr lIns="126558" tIns="25312" bIns="50623" anchor="ctr" anchorCtr="0">
            <a:normAutofit/>
          </a:bodyPr>
          <a:lstStyle>
            <a:lvl1pPr>
              <a:buNone/>
              <a:defRPr sz="1600" b="1">
                <a:solidFill>
                  <a:schemeClr val="bg1"/>
                </a:solidFill>
              </a:defRPr>
            </a:lvl1pPr>
            <a:lvl2pPr>
              <a:buNone/>
              <a:defRPr/>
            </a:lvl2pPr>
            <a:lvl3pPr>
              <a:buNone/>
              <a:defRPr/>
            </a:lvl3pPr>
            <a:lvl4pPr>
              <a:buNone/>
              <a:defRPr/>
            </a:lvl4pPr>
            <a:lvl5pPr>
              <a:buNone/>
              <a:defRPr/>
            </a:lvl5pPr>
          </a:lstStyle>
          <a:p>
            <a:pPr lvl="0"/>
            <a:r>
              <a:rPr lang="de-DE"/>
              <a:t>Textmasterformat bearbeiten</a:t>
            </a:r>
          </a:p>
        </p:txBody>
      </p:sp>
      <p:sp>
        <p:nvSpPr>
          <p:cNvPr id="12" name="Titel 1"/>
          <p:cNvSpPr>
            <a:spLocks noGrp="1"/>
          </p:cNvSpPr>
          <p:nvPr>
            <p:ph type="title"/>
          </p:nvPr>
        </p:nvSpPr>
        <p:spPr>
          <a:xfrm>
            <a:off x="468001" y="304800"/>
            <a:ext cx="8970217" cy="691200"/>
          </a:xfrm>
        </p:spPr>
        <p:txBody>
          <a:bodyPr/>
          <a:lstStyle/>
          <a:p>
            <a:r>
              <a:rPr lang="de-DE"/>
              <a:t>Titelmasterformat durch Klicken bearbeiten</a:t>
            </a:r>
            <a:endParaRPr lang="de-DE" dirty="0"/>
          </a:p>
        </p:txBody>
      </p:sp>
      <p:sp>
        <p:nvSpPr>
          <p:cNvPr id="13" name="Textplatzhalter 11"/>
          <p:cNvSpPr>
            <a:spLocks noGrp="1"/>
          </p:cNvSpPr>
          <p:nvPr>
            <p:ph type="body" sz="quarter" idx="17"/>
          </p:nvPr>
        </p:nvSpPr>
        <p:spPr>
          <a:xfrm>
            <a:off x="467785" y="997200"/>
            <a:ext cx="8970433"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Rückseite 1">
    <p:spTree>
      <p:nvGrpSpPr>
        <p:cNvPr id="1" name=""/>
        <p:cNvGrpSpPr/>
        <p:nvPr/>
      </p:nvGrpSpPr>
      <p:grpSpPr>
        <a:xfrm>
          <a:off x="0" y="0"/>
          <a:ext cx="0" cy="0"/>
          <a:chOff x="0" y="0"/>
          <a:chExt cx="0" cy="0"/>
        </a:xfrm>
      </p:grpSpPr>
      <p:sp>
        <p:nvSpPr>
          <p:cNvPr id="5" name="Textfeld 4"/>
          <p:cNvSpPr txBox="1"/>
          <p:nvPr/>
        </p:nvSpPr>
        <p:spPr>
          <a:xfrm>
            <a:off x="3733048" y="4995755"/>
            <a:ext cx="2480128" cy="403474"/>
          </a:xfrm>
          <a:prstGeom prst="rect">
            <a:avLst/>
          </a:prstGeom>
          <a:noFill/>
        </p:spPr>
        <p:txBody>
          <a:bodyPr wrap="square" lIns="64291" tIns="32146" rIns="64291" bIns="32146" rtlCol="0">
            <a:spAutoFit/>
          </a:bodyPr>
          <a:lstStyle/>
          <a:p>
            <a:pPr algn="ctr"/>
            <a:r>
              <a:rPr lang="de-DE" sz="2200" b="1" dirty="0" err="1">
                <a:solidFill>
                  <a:srgbClr val="0049A4"/>
                </a:solidFill>
              </a:rPr>
              <a:t>www.kienbaum.de</a:t>
            </a:r>
            <a:endParaRPr lang="de-DE" sz="2200" b="1" dirty="0">
              <a:solidFill>
                <a:srgbClr val="0049A4"/>
              </a:solidFill>
            </a:endParaRPr>
          </a:p>
        </p:txBody>
      </p:sp>
      <p:pic>
        <p:nvPicPr>
          <p:cNvPr id="4" name="Grafik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200" y="1637348"/>
            <a:ext cx="2973600" cy="29736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ückseite 2">
    <p:spTree>
      <p:nvGrpSpPr>
        <p:cNvPr id="1" name=""/>
        <p:cNvGrpSpPr/>
        <p:nvPr/>
      </p:nvGrpSpPr>
      <p:grpSpPr>
        <a:xfrm>
          <a:off x="0" y="0"/>
          <a:ext cx="0" cy="0"/>
          <a:chOff x="0" y="0"/>
          <a:chExt cx="0" cy="0"/>
        </a:xfrm>
      </p:grpSpPr>
      <p:sp>
        <p:nvSpPr>
          <p:cNvPr id="5" name="Textfeld 4"/>
          <p:cNvSpPr txBox="1"/>
          <p:nvPr/>
        </p:nvSpPr>
        <p:spPr>
          <a:xfrm>
            <a:off x="3733048" y="4995755"/>
            <a:ext cx="2480128" cy="403474"/>
          </a:xfrm>
          <a:prstGeom prst="rect">
            <a:avLst/>
          </a:prstGeom>
          <a:noFill/>
        </p:spPr>
        <p:txBody>
          <a:bodyPr wrap="square" lIns="64291" tIns="32146" rIns="64291" bIns="32146" rtlCol="0">
            <a:spAutoFit/>
          </a:bodyPr>
          <a:lstStyle/>
          <a:p>
            <a:pPr algn="ctr"/>
            <a:r>
              <a:rPr lang="de-DE" sz="2200" b="1" dirty="0" err="1">
                <a:solidFill>
                  <a:srgbClr val="BFBFBF"/>
                </a:solidFill>
              </a:rPr>
              <a:t>www.kienbaum.de</a:t>
            </a:r>
            <a:endParaRPr lang="de-DE" sz="2200" b="1" dirty="0">
              <a:solidFill>
                <a:srgbClr val="BFBFBF"/>
              </a:solidFill>
            </a:endParaRP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200" y="1638000"/>
            <a:ext cx="2973197" cy="2973197"/>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Agenda B mit Seitenzahlen">
    <p:bg>
      <p:bgRef idx="1001">
        <a:schemeClr val="bg1"/>
      </p:bgRef>
    </p:bg>
    <p:spTree>
      <p:nvGrpSpPr>
        <p:cNvPr id="1" name=""/>
        <p:cNvGrpSpPr/>
        <p:nvPr/>
      </p:nvGrpSpPr>
      <p:grpSpPr>
        <a:xfrm>
          <a:off x="0" y="0"/>
          <a:ext cx="0" cy="0"/>
          <a:chOff x="0" y="0"/>
          <a:chExt cx="0" cy="0"/>
        </a:xfrm>
      </p:grpSpPr>
      <p:sp>
        <p:nvSpPr>
          <p:cNvPr id="11" name="Textplatzhalter 9"/>
          <p:cNvSpPr>
            <a:spLocks noGrp="1"/>
          </p:cNvSpPr>
          <p:nvPr>
            <p:ph type="body" sz="quarter" idx="19" hasCustomPrompt="1"/>
          </p:nvPr>
        </p:nvSpPr>
        <p:spPr>
          <a:xfrm>
            <a:off x="621396" y="847493"/>
            <a:ext cx="8315017" cy="5465220"/>
          </a:xfrm>
        </p:spPr>
        <p:txBody>
          <a:bodyPr/>
          <a:lstStyle>
            <a:lvl1pPr marL="0" indent="0">
              <a:lnSpc>
                <a:spcPct val="100000"/>
              </a:lnSpc>
              <a:buClr>
                <a:schemeClr val="tx1"/>
              </a:buClr>
              <a:buSzPct val="100000"/>
              <a:buFont typeface="+mj-lt"/>
              <a:buNone/>
              <a:defRPr b="0"/>
            </a:lvl1pPr>
            <a:lvl2pPr>
              <a:lnSpc>
                <a:spcPct val="100000"/>
              </a:lnSpc>
              <a:buSzPct val="110000"/>
              <a:buFont typeface="Arial Narrow"/>
              <a:buChar char="»"/>
              <a:defRPr b="0"/>
            </a:lvl2pPr>
            <a:lvl3pPr>
              <a:lnSpc>
                <a:spcPct val="100000"/>
              </a:lnSpc>
              <a:defRPr b="0"/>
            </a:lvl3pPr>
            <a:lvl4pPr>
              <a:lnSpc>
                <a:spcPct val="100000"/>
              </a:lnSpc>
              <a:defRPr b="0"/>
            </a:lvl4pPr>
            <a:lvl5pPr>
              <a:lnSpc>
                <a:spcPct val="100000"/>
              </a:lnSpc>
              <a:defRPr b="0"/>
            </a:lvl5pPr>
          </a:lstStyle>
          <a:p>
            <a:pPr lvl="0"/>
            <a:r>
              <a:rPr lang="de-DE" dirty="0"/>
              <a:t>xxx</a:t>
            </a:r>
          </a:p>
        </p:txBody>
      </p:sp>
    </p:spTree>
    <p:extLst>
      <p:ext uri="{BB962C8B-B14F-4D97-AF65-F5344CB8AC3E}">
        <p14:creationId xmlns:p14="http://schemas.microsoft.com/office/powerpoint/2010/main" val="266948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A ohne Seitenzahlen">
    <p:spTree>
      <p:nvGrpSpPr>
        <p:cNvPr id="1" name=""/>
        <p:cNvGrpSpPr/>
        <p:nvPr/>
      </p:nvGrpSpPr>
      <p:grpSpPr>
        <a:xfrm>
          <a:off x="0" y="0"/>
          <a:ext cx="0" cy="0"/>
          <a:chOff x="0" y="0"/>
          <a:chExt cx="0" cy="0"/>
        </a:xfrm>
      </p:grpSpPr>
      <p:sp>
        <p:nvSpPr>
          <p:cNvPr id="8" name="Rechteck 7"/>
          <p:cNvSpPr/>
          <p:nvPr/>
        </p:nvSpPr>
        <p:spPr>
          <a:xfrm>
            <a:off x="0" y="1441450"/>
            <a:ext cx="921808" cy="54165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de-DE"/>
          </a:p>
        </p:txBody>
      </p:sp>
      <p:cxnSp>
        <p:nvCxnSpPr>
          <p:cNvPr id="12" name="Gerade Verbindung 11"/>
          <p:cNvCxnSpPr/>
          <p:nvPr/>
        </p:nvCxnSpPr>
        <p:spPr>
          <a:xfrm>
            <a:off x="0" y="1428750"/>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platzhalter 11"/>
          <p:cNvSpPr>
            <a:spLocks noGrp="1"/>
          </p:cNvSpPr>
          <p:nvPr>
            <p:ph type="body" sz="quarter" idx="18" hasCustomPrompt="1"/>
          </p:nvPr>
        </p:nvSpPr>
        <p:spPr>
          <a:xfrm>
            <a:off x="468001" y="898378"/>
            <a:ext cx="8970217" cy="367607"/>
          </a:xfrm>
          <a:prstGeom prst="rect">
            <a:avLst/>
          </a:prstGeom>
        </p:spPr>
        <p:txBody>
          <a:bodyPr wrap="square" lIns="0" tIns="0" rIns="0" bIns="0" anchor="t" anchorCtr="0">
            <a:noAutofit/>
          </a:bodyPr>
          <a:lstStyle>
            <a:lvl1pPr marL="0" indent="0">
              <a:lnSpc>
                <a:spcPts val="3164"/>
              </a:lnSpc>
              <a:spcBef>
                <a:spcPts val="0"/>
              </a:spcBef>
              <a:spcAft>
                <a:spcPts val="0"/>
              </a:spcAft>
              <a:buFont typeface="Arial"/>
              <a:buNone/>
              <a:defRPr sz="2200" b="1" baseline="0">
                <a:solidFill>
                  <a:srgbClr val="7F7F7F"/>
                </a:solidFill>
              </a:defRPr>
            </a:lvl1pPr>
            <a:lvl2pPr>
              <a:buNone/>
              <a:defRPr/>
            </a:lvl2pPr>
            <a:lvl3pPr>
              <a:buNone/>
              <a:defRPr/>
            </a:lvl3pPr>
            <a:lvl4pPr>
              <a:buNone/>
              <a:defRPr/>
            </a:lvl4pPr>
            <a:lvl5pPr>
              <a:buNone/>
              <a:defRPr/>
            </a:lvl5pPr>
          </a:lstStyle>
          <a:p>
            <a:pPr lvl="0"/>
            <a:r>
              <a:rPr lang="de-DE" dirty="0"/>
              <a:t>Agenda A ohne Seitenzahlen</a:t>
            </a:r>
          </a:p>
        </p:txBody>
      </p:sp>
      <p:sp>
        <p:nvSpPr>
          <p:cNvPr id="10" name="Textplatzhalter 9"/>
          <p:cNvSpPr>
            <a:spLocks noGrp="1"/>
          </p:cNvSpPr>
          <p:nvPr>
            <p:ph type="body" sz="quarter" idx="19"/>
          </p:nvPr>
        </p:nvSpPr>
        <p:spPr>
          <a:xfrm>
            <a:off x="1123201" y="1627188"/>
            <a:ext cx="8315017" cy="4908550"/>
          </a:xfrm>
        </p:spPr>
        <p:txBody>
          <a:bodyPr/>
          <a:lstStyle>
            <a:lvl1pPr marL="177800" indent="-177800">
              <a:lnSpc>
                <a:spcPct val="100000"/>
              </a:lnSpc>
              <a:buClr>
                <a:schemeClr val="tx1"/>
              </a:buClr>
              <a:buSzPct val="100000"/>
              <a:buFont typeface="+mj-lt"/>
              <a:buAutoNum type="arabicPeriod"/>
              <a:defRPr b="0"/>
            </a:lvl1pPr>
            <a:lvl2pPr>
              <a:lnSpc>
                <a:spcPct val="100000"/>
              </a:lnSpc>
              <a:buSzPct val="110000"/>
              <a:buFont typeface="Arial Narrow"/>
              <a:buChar char="»"/>
              <a:defRPr b="0"/>
            </a:lvl2pPr>
            <a:lvl3pPr>
              <a:lnSpc>
                <a:spcPct val="100000"/>
              </a:lnSpc>
              <a:defRPr b="0"/>
            </a:lvl3pPr>
            <a:lvl4pPr>
              <a:lnSpc>
                <a:spcPct val="100000"/>
              </a:lnSpc>
              <a:defRPr b="0"/>
            </a:lvl4pPr>
            <a:lvl5pPr>
              <a:lnSpc>
                <a:spcPct val="100000"/>
              </a:lnSpc>
              <a:defRPr b="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B mit Seitenzahlen">
    <p:spTree>
      <p:nvGrpSpPr>
        <p:cNvPr id="1" name=""/>
        <p:cNvGrpSpPr/>
        <p:nvPr/>
      </p:nvGrpSpPr>
      <p:grpSpPr>
        <a:xfrm>
          <a:off x="0" y="0"/>
          <a:ext cx="0" cy="0"/>
          <a:chOff x="0" y="0"/>
          <a:chExt cx="0" cy="0"/>
        </a:xfrm>
      </p:grpSpPr>
      <p:sp>
        <p:nvSpPr>
          <p:cNvPr id="3" name="Rechteck 2"/>
          <p:cNvSpPr/>
          <p:nvPr/>
        </p:nvSpPr>
        <p:spPr>
          <a:xfrm>
            <a:off x="0" y="1441450"/>
            <a:ext cx="921808" cy="54165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de-DE"/>
          </a:p>
        </p:txBody>
      </p:sp>
      <p:sp>
        <p:nvSpPr>
          <p:cNvPr id="14" name="Textfeld 13"/>
          <p:cNvSpPr txBox="1"/>
          <p:nvPr/>
        </p:nvSpPr>
        <p:spPr>
          <a:xfrm>
            <a:off x="467783" y="1625600"/>
            <a:ext cx="383485" cy="231764"/>
          </a:xfrm>
          <a:prstGeom prst="rect">
            <a:avLst/>
          </a:prstGeom>
          <a:noFill/>
        </p:spPr>
        <p:txBody>
          <a:bodyPr wrap="square" lIns="0" tIns="0" rIns="0" bIns="0" rtlCol="0">
            <a:noAutofit/>
          </a:bodyPr>
          <a:lstStyle/>
          <a:p>
            <a:pPr>
              <a:lnSpc>
                <a:spcPct val="100000"/>
              </a:lnSpc>
            </a:pPr>
            <a:r>
              <a:rPr lang="de-DE" sz="1600" dirty="0">
                <a:solidFill>
                  <a:schemeClr val="tx1"/>
                </a:solidFill>
              </a:rPr>
              <a:t>Seite</a:t>
            </a:r>
          </a:p>
        </p:txBody>
      </p:sp>
      <p:cxnSp>
        <p:nvCxnSpPr>
          <p:cNvPr id="12" name="Gerade Verbindung 11"/>
          <p:cNvCxnSpPr/>
          <p:nvPr/>
        </p:nvCxnSpPr>
        <p:spPr>
          <a:xfrm>
            <a:off x="0" y="1428750"/>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platzhalter 11"/>
          <p:cNvSpPr>
            <a:spLocks noGrp="1"/>
          </p:cNvSpPr>
          <p:nvPr>
            <p:ph type="body" sz="quarter" idx="18" hasCustomPrompt="1"/>
          </p:nvPr>
        </p:nvSpPr>
        <p:spPr>
          <a:xfrm>
            <a:off x="468000" y="898378"/>
            <a:ext cx="8970216" cy="367607"/>
          </a:xfrm>
          <a:prstGeom prst="rect">
            <a:avLst/>
          </a:prstGeom>
        </p:spPr>
        <p:txBody>
          <a:bodyPr wrap="square" lIns="0" tIns="0" rIns="0" bIns="0" anchor="t" anchorCtr="0">
            <a:noAutofit/>
          </a:bodyPr>
          <a:lstStyle>
            <a:lvl1pPr marL="0" indent="0">
              <a:lnSpc>
                <a:spcPts val="3164"/>
              </a:lnSpc>
              <a:spcBef>
                <a:spcPts val="0"/>
              </a:spcBef>
              <a:spcAft>
                <a:spcPts val="0"/>
              </a:spcAft>
              <a:buFont typeface="Arial"/>
              <a:buNone/>
              <a:defRPr sz="2200" b="1" baseline="0">
                <a:solidFill>
                  <a:srgbClr val="7F7F7F"/>
                </a:solidFill>
              </a:defRPr>
            </a:lvl1pPr>
            <a:lvl2pPr>
              <a:buNone/>
              <a:defRPr/>
            </a:lvl2pPr>
            <a:lvl3pPr>
              <a:buNone/>
              <a:defRPr/>
            </a:lvl3pPr>
            <a:lvl4pPr>
              <a:buNone/>
              <a:defRPr/>
            </a:lvl4pPr>
            <a:lvl5pPr>
              <a:buNone/>
              <a:defRPr/>
            </a:lvl5pPr>
          </a:lstStyle>
          <a:p>
            <a:pPr lvl="0"/>
            <a:r>
              <a:rPr lang="de-DE" dirty="0"/>
              <a:t>Agenda B mit Seitenzahlen</a:t>
            </a:r>
          </a:p>
        </p:txBody>
      </p:sp>
      <p:sp>
        <p:nvSpPr>
          <p:cNvPr id="9" name="Textplatzhalter 9"/>
          <p:cNvSpPr>
            <a:spLocks noGrp="1"/>
          </p:cNvSpPr>
          <p:nvPr>
            <p:ph type="body" sz="quarter" idx="19"/>
          </p:nvPr>
        </p:nvSpPr>
        <p:spPr>
          <a:xfrm>
            <a:off x="1800623" y="1628777"/>
            <a:ext cx="7637594" cy="4906963"/>
          </a:xfrm>
        </p:spPr>
        <p:txBody>
          <a:bodyPr/>
          <a:lstStyle>
            <a:lvl1pPr marL="177800" indent="-177800">
              <a:lnSpc>
                <a:spcPct val="100000"/>
              </a:lnSpc>
              <a:buClr>
                <a:schemeClr val="tx1"/>
              </a:buClr>
              <a:buSzPct val="100000"/>
              <a:buFont typeface="+mj-lt"/>
              <a:buAutoNum type="arabicPeriod"/>
              <a:defRPr b="1"/>
            </a:lvl1pPr>
            <a:lvl2pPr>
              <a:lnSpc>
                <a:spcPct val="100000"/>
              </a:lnSpc>
              <a:buSzPct val="110000"/>
              <a:buFont typeface="Arial Narrow"/>
              <a:buChar char="»"/>
              <a:defRPr/>
            </a:lvl2pPr>
            <a:lvl4pPr>
              <a:lnSpc>
                <a:spcPct val="100000"/>
              </a:lnSpc>
              <a:defRPr/>
            </a:lvl4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2"/>
          <p:cNvSpPr>
            <a:spLocks noGrp="1"/>
          </p:cNvSpPr>
          <p:nvPr>
            <p:ph type="body" sz="quarter" idx="20" hasCustomPrompt="1"/>
          </p:nvPr>
        </p:nvSpPr>
        <p:spPr>
          <a:xfrm>
            <a:off x="990600" y="1628778"/>
            <a:ext cx="412750" cy="4906963"/>
          </a:xfrm>
        </p:spPr>
        <p:txBody>
          <a:bodyPr/>
          <a:lstStyle>
            <a:lvl1pPr algn="r">
              <a:buNone/>
              <a:defRPr b="1"/>
            </a:lvl1pPr>
            <a:lvl2pPr>
              <a:buNone/>
              <a:defRPr/>
            </a:lvl2pPr>
            <a:lvl3pPr>
              <a:buNone/>
              <a:defRPr/>
            </a:lvl3pPr>
            <a:lvl4pPr>
              <a:buNone/>
              <a:defRPr/>
            </a:lvl4pPr>
            <a:lvl5pPr>
              <a:buNone/>
              <a:defRPr/>
            </a:lvl5pPr>
          </a:lstStyle>
          <a:p>
            <a:pPr lvl="0"/>
            <a:r>
              <a:rPr lang="de-DE" dirty="0"/>
              <a:t>XXX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Kapitelteiler">
    <p:spTree>
      <p:nvGrpSpPr>
        <p:cNvPr id="1" name=""/>
        <p:cNvGrpSpPr/>
        <p:nvPr/>
      </p:nvGrpSpPr>
      <p:grpSpPr>
        <a:xfrm>
          <a:off x="0" y="0"/>
          <a:ext cx="0" cy="0"/>
          <a:chOff x="0" y="0"/>
          <a:chExt cx="0" cy="0"/>
        </a:xfrm>
      </p:grpSpPr>
      <p:sp>
        <p:nvSpPr>
          <p:cNvPr id="12" name="Textplatzhalter 11"/>
          <p:cNvSpPr>
            <a:spLocks noGrp="1"/>
          </p:cNvSpPr>
          <p:nvPr>
            <p:ph type="body" sz="quarter" idx="18" hasCustomPrompt="1"/>
          </p:nvPr>
        </p:nvSpPr>
        <p:spPr>
          <a:xfrm>
            <a:off x="468001" y="898378"/>
            <a:ext cx="8970217" cy="367607"/>
          </a:xfrm>
          <a:prstGeom prst="rect">
            <a:avLst/>
          </a:prstGeom>
        </p:spPr>
        <p:txBody>
          <a:bodyPr wrap="square" lIns="0" tIns="0" rIns="0" bIns="0" anchor="t" anchorCtr="0">
            <a:noAutofit/>
          </a:bodyPr>
          <a:lstStyle>
            <a:lvl1pPr marL="0" indent="0">
              <a:lnSpc>
                <a:spcPts val="3164"/>
              </a:lnSpc>
              <a:spcBef>
                <a:spcPts val="0"/>
              </a:spcBef>
              <a:spcAft>
                <a:spcPts val="0"/>
              </a:spcAft>
              <a:buFont typeface="Arial"/>
              <a:buNone/>
              <a:defRPr sz="2200" b="1" baseline="0">
                <a:solidFill>
                  <a:srgbClr val="7F7F7F"/>
                </a:solidFill>
              </a:defRPr>
            </a:lvl1pPr>
            <a:lvl2pPr>
              <a:buNone/>
              <a:defRPr/>
            </a:lvl2pPr>
            <a:lvl3pPr>
              <a:buNone/>
              <a:defRPr/>
            </a:lvl3pPr>
            <a:lvl4pPr>
              <a:buNone/>
              <a:defRPr/>
            </a:lvl4pPr>
            <a:lvl5pPr>
              <a:buNone/>
              <a:defRPr/>
            </a:lvl5pPr>
          </a:lstStyle>
          <a:p>
            <a:pPr lvl="0"/>
            <a:r>
              <a:rPr lang="de-DE" dirty="0"/>
              <a:t>Kapitelzahl</a:t>
            </a:r>
          </a:p>
        </p:txBody>
      </p:sp>
      <p:cxnSp>
        <p:nvCxnSpPr>
          <p:cNvPr id="6"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platzhalter 11"/>
          <p:cNvSpPr>
            <a:spLocks noGrp="1"/>
          </p:cNvSpPr>
          <p:nvPr>
            <p:ph type="body" sz="quarter" idx="16"/>
          </p:nvPr>
        </p:nvSpPr>
        <p:spPr>
          <a:xfrm>
            <a:off x="467784" y="1550338"/>
            <a:ext cx="8970434" cy="691215"/>
          </a:xfrm>
          <a:prstGeom prst="rect">
            <a:avLst/>
          </a:prstGeom>
        </p:spPr>
        <p:txBody>
          <a:bodyPr wrap="square" lIns="0" tIns="0" rIns="0" bIns="0" anchor="b" anchorCtr="0">
            <a:noAutofit/>
          </a:bodyPr>
          <a:lstStyle>
            <a:lvl1pPr marL="0" marR="0" indent="0" algn="l" defTabSz="914353" rtl="0" eaLnBrk="1" fontAlgn="auto" latinLnBrk="0" hangingPunct="1">
              <a:lnSpc>
                <a:spcPts val="2700"/>
              </a:lnSpc>
              <a:spcBef>
                <a:spcPts val="0"/>
              </a:spcBef>
              <a:spcAft>
                <a:spcPts val="0"/>
              </a:spcAft>
              <a:buClr>
                <a:srgbClr val="0049A4"/>
              </a:buClr>
              <a:buSzTx/>
              <a:buFont typeface="Arial"/>
              <a:buNone/>
              <a:tabLst/>
              <a:defRPr sz="2200" b="1"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8" name="Textplatzhalter 11"/>
          <p:cNvSpPr>
            <a:spLocks noGrp="1"/>
          </p:cNvSpPr>
          <p:nvPr>
            <p:ph type="body" sz="quarter" idx="17"/>
          </p:nvPr>
        </p:nvSpPr>
        <p:spPr>
          <a:xfrm>
            <a:off x="467785" y="2336800"/>
            <a:ext cx="8970433" cy="276144"/>
          </a:xfrm>
          <a:prstGeom prst="rect">
            <a:avLst/>
          </a:prstGeom>
        </p:spPr>
        <p:txBody>
          <a:bodyPr wrap="square" lIns="0" tIns="0" rIns="0" bIns="0" anchor="t" anchorCtr="0">
            <a:sp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enutzerdefiniertes Layout">
    <p:spTree>
      <p:nvGrpSpPr>
        <p:cNvPr id="1" name=""/>
        <p:cNvGrpSpPr/>
        <p:nvPr/>
      </p:nvGrpSpPr>
      <p:grpSpPr>
        <a:xfrm>
          <a:off x="0" y="0"/>
          <a:ext cx="0" cy="0"/>
          <a:chOff x="0" y="0"/>
          <a:chExt cx="0" cy="0"/>
        </a:xfrm>
      </p:grpSpPr>
      <p:sp>
        <p:nvSpPr>
          <p:cNvPr id="10" name="Bildplatzhalter 9"/>
          <p:cNvSpPr>
            <a:spLocks noGrp="1"/>
          </p:cNvSpPr>
          <p:nvPr>
            <p:ph type="pic" sz="quarter" idx="19" hasCustomPrompt="1"/>
          </p:nvPr>
        </p:nvSpPr>
        <p:spPr>
          <a:xfrm>
            <a:off x="0" y="0"/>
            <a:ext cx="9906000" cy="6858000"/>
          </a:xfrm>
          <a:prstGeom prst="rect">
            <a:avLst/>
          </a:prstGeom>
        </p:spPr>
        <p:txBody>
          <a:bodyPr vert="horz" lIns="432000" tIns="2880000" rIns="0" bIns="0"/>
          <a:lstStyle>
            <a:lvl1pPr>
              <a:buNone/>
              <a:defRPr>
                <a:solidFill>
                  <a:srgbClr val="7F7F7F"/>
                </a:solidFill>
              </a:defRPr>
            </a:lvl1pPr>
          </a:lstStyle>
          <a:p>
            <a:r>
              <a:rPr lang="de-DE" dirty="0"/>
              <a:t>Hintergrundbild</a:t>
            </a:r>
          </a:p>
        </p:txBody>
      </p:sp>
      <p:sp>
        <p:nvSpPr>
          <p:cNvPr id="5" name="Textplatzhalter 11"/>
          <p:cNvSpPr>
            <a:spLocks noGrp="1"/>
          </p:cNvSpPr>
          <p:nvPr>
            <p:ph type="body" sz="quarter" idx="18" hasCustomPrompt="1"/>
          </p:nvPr>
        </p:nvSpPr>
        <p:spPr>
          <a:xfrm>
            <a:off x="468001" y="898378"/>
            <a:ext cx="8970217" cy="367607"/>
          </a:xfrm>
          <a:prstGeom prst="rect">
            <a:avLst/>
          </a:prstGeom>
        </p:spPr>
        <p:txBody>
          <a:bodyPr wrap="square" lIns="0" tIns="0" rIns="0" bIns="0" anchor="t" anchorCtr="0">
            <a:noAutofit/>
          </a:bodyPr>
          <a:lstStyle>
            <a:lvl1pPr marL="0" indent="0">
              <a:lnSpc>
                <a:spcPts val="3164"/>
              </a:lnSpc>
              <a:spcBef>
                <a:spcPts val="0"/>
              </a:spcBef>
              <a:spcAft>
                <a:spcPts val="0"/>
              </a:spcAft>
              <a:buFont typeface="Arial"/>
              <a:buNone/>
              <a:defRPr sz="2200" b="1" baseline="0">
                <a:solidFill>
                  <a:srgbClr val="7F7F7F"/>
                </a:solidFill>
              </a:defRPr>
            </a:lvl1pPr>
            <a:lvl2pPr>
              <a:buNone/>
              <a:defRPr/>
            </a:lvl2pPr>
            <a:lvl3pPr>
              <a:buNone/>
              <a:defRPr/>
            </a:lvl3pPr>
            <a:lvl4pPr>
              <a:buNone/>
              <a:defRPr/>
            </a:lvl4pPr>
            <a:lvl5pPr>
              <a:buNone/>
              <a:defRPr/>
            </a:lvl5pPr>
          </a:lstStyle>
          <a:p>
            <a:pPr lvl="0"/>
            <a:r>
              <a:rPr lang="de-DE" dirty="0"/>
              <a:t>Kapitelzahl</a:t>
            </a:r>
          </a:p>
        </p:txBody>
      </p:sp>
      <p:sp>
        <p:nvSpPr>
          <p:cNvPr id="7" name="Textplatzhalter 11"/>
          <p:cNvSpPr>
            <a:spLocks noGrp="1"/>
          </p:cNvSpPr>
          <p:nvPr>
            <p:ph type="body" sz="quarter" idx="16"/>
          </p:nvPr>
        </p:nvSpPr>
        <p:spPr>
          <a:xfrm>
            <a:off x="467784" y="1550338"/>
            <a:ext cx="8970434" cy="691215"/>
          </a:xfrm>
          <a:prstGeom prst="rect">
            <a:avLst/>
          </a:prstGeom>
        </p:spPr>
        <p:txBody>
          <a:bodyPr wrap="square" lIns="0" tIns="0" rIns="0" bIns="0" anchor="t" anchorCtr="0">
            <a:noAutofit/>
          </a:bodyPr>
          <a:lstStyle>
            <a:lvl1pPr marL="0" marR="0" indent="0" algn="l" defTabSz="914353" rtl="0" eaLnBrk="1" fontAlgn="auto" latinLnBrk="0" hangingPunct="1">
              <a:lnSpc>
                <a:spcPts val="2700"/>
              </a:lnSpc>
              <a:spcBef>
                <a:spcPts val="0"/>
              </a:spcBef>
              <a:spcAft>
                <a:spcPts val="0"/>
              </a:spcAft>
              <a:buClr>
                <a:srgbClr val="0049A4"/>
              </a:buClr>
              <a:buSzTx/>
              <a:buFont typeface="Arial"/>
              <a:buNone/>
              <a:tabLst/>
              <a:defRPr sz="2200" b="1"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8" name="Textplatzhalter 11"/>
          <p:cNvSpPr>
            <a:spLocks noGrp="1"/>
          </p:cNvSpPr>
          <p:nvPr>
            <p:ph type="body" sz="quarter" idx="17"/>
          </p:nvPr>
        </p:nvSpPr>
        <p:spPr>
          <a:xfrm>
            <a:off x="467785" y="2336800"/>
            <a:ext cx="8970433" cy="276144"/>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teiler Agenda ohne Seitenzahlen">
    <p:spTree>
      <p:nvGrpSpPr>
        <p:cNvPr id="1" name=""/>
        <p:cNvGrpSpPr/>
        <p:nvPr/>
      </p:nvGrpSpPr>
      <p:grpSpPr>
        <a:xfrm>
          <a:off x="0" y="0"/>
          <a:ext cx="0" cy="0"/>
          <a:chOff x="0" y="0"/>
          <a:chExt cx="0" cy="0"/>
        </a:xfrm>
      </p:grpSpPr>
      <p:sp>
        <p:nvSpPr>
          <p:cNvPr id="5" name="Rechteck 4"/>
          <p:cNvSpPr/>
          <p:nvPr userDrawn="1"/>
        </p:nvSpPr>
        <p:spPr>
          <a:xfrm>
            <a:off x="0" y="1441450"/>
            <a:ext cx="921808" cy="54165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de-DE"/>
          </a:p>
        </p:txBody>
      </p:sp>
      <p:cxnSp>
        <p:nvCxnSpPr>
          <p:cNvPr id="6" name="Gerade Verbindung 5"/>
          <p:cNvCxnSpPr/>
          <p:nvPr userDrawn="1"/>
        </p:nvCxnSpPr>
        <p:spPr>
          <a:xfrm>
            <a:off x="0" y="1428750"/>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platzhalter 11"/>
          <p:cNvSpPr>
            <a:spLocks noGrp="1"/>
          </p:cNvSpPr>
          <p:nvPr>
            <p:ph type="body" sz="quarter" idx="18" hasCustomPrompt="1"/>
          </p:nvPr>
        </p:nvSpPr>
        <p:spPr>
          <a:xfrm>
            <a:off x="468001" y="898378"/>
            <a:ext cx="8970217" cy="367607"/>
          </a:xfrm>
          <a:prstGeom prst="rect">
            <a:avLst/>
          </a:prstGeom>
        </p:spPr>
        <p:txBody>
          <a:bodyPr wrap="square" lIns="0" tIns="0" rIns="0" bIns="0" anchor="t" anchorCtr="0">
            <a:noAutofit/>
          </a:bodyPr>
          <a:lstStyle>
            <a:lvl1pPr marL="0" indent="0">
              <a:lnSpc>
                <a:spcPts val="3164"/>
              </a:lnSpc>
              <a:spcBef>
                <a:spcPts val="0"/>
              </a:spcBef>
              <a:spcAft>
                <a:spcPts val="0"/>
              </a:spcAft>
              <a:buFont typeface="Arial"/>
              <a:buNone/>
              <a:defRPr sz="2200" b="1" baseline="0">
                <a:solidFill>
                  <a:srgbClr val="7F7F7F"/>
                </a:solidFill>
              </a:defRPr>
            </a:lvl1pPr>
            <a:lvl2pPr>
              <a:buNone/>
              <a:defRPr/>
            </a:lvl2pPr>
            <a:lvl3pPr>
              <a:buNone/>
              <a:defRPr/>
            </a:lvl3pPr>
            <a:lvl4pPr>
              <a:buNone/>
              <a:defRPr/>
            </a:lvl4pPr>
            <a:lvl5pPr>
              <a:buNone/>
              <a:defRPr/>
            </a:lvl5pPr>
          </a:lstStyle>
          <a:p>
            <a:pPr lvl="0"/>
            <a:r>
              <a:rPr lang="de-DE" dirty="0"/>
              <a:t>Kapitel ohne Seitenzahlen</a:t>
            </a:r>
          </a:p>
        </p:txBody>
      </p:sp>
      <p:sp>
        <p:nvSpPr>
          <p:cNvPr id="8" name="Textplatzhalter 9"/>
          <p:cNvSpPr>
            <a:spLocks noGrp="1"/>
          </p:cNvSpPr>
          <p:nvPr>
            <p:ph type="body" sz="quarter" idx="19"/>
          </p:nvPr>
        </p:nvSpPr>
        <p:spPr>
          <a:xfrm>
            <a:off x="1123201" y="1627188"/>
            <a:ext cx="8315017" cy="4908550"/>
          </a:xfrm>
        </p:spPr>
        <p:txBody>
          <a:bodyPr/>
          <a:lstStyle>
            <a:lvl1pPr marL="177800" indent="-177800">
              <a:lnSpc>
                <a:spcPct val="100000"/>
              </a:lnSpc>
              <a:buClr>
                <a:schemeClr val="tx1"/>
              </a:buClr>
              <a:buSzPct val="100000"/>
              <a:buFont typeface="+mj-lt"/>
              <a:buAutoNum type="arabicPeriod"/>
              <a:defRPr b="0"/>
            </a:lvl1pPr>
            <a:lvl2pPr>
              <a:lnSpc>
                <a:spcPct val="100000"/>
              </a:lnSpc>
              <a:buSzPct val="110000"/>
              <a:buFont typeface="Arial Narrow"/>
              <a:buChar char="»"/>
              <a:defRPr b="0"/>
            </a:lvl2pPr>
            <a:lvl3pPr>
              <a:lnSpc>
                <a:spcPct val="100000"/>
              </a:lnSpc>
              <a:defRPr b="0"/>
            </a:lvl3pPr>
            <a:lvl4pPr>
              <a:lnSpc>
                <a:spcPct val="100000"/>
              </a:lnSpc>
              <a:defRPr b="0"/>
            </a:lvl4pPr>
            <a:lvl5pPr>
              <a:lnSpc>
                <a:spcPct val="100000"/>
              </a:lnSpc>
              <a:defRPr b="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teiler Agenda mit Seitenzahlen">
    <p:spTree>
      <p:nvGrpSpPr>
        <p:cNvPr id="1" name=""/>
        <p:cNvGrpSpPr/>
        <p:nvPr/>
      </p:nvGrpSpPr>
      <p:grpSpPr>
        <a:xfrm>
          <a:off x="0" y="0"/>
          <a:ext cx="0" cy="0"/>
          <a:chOff x="0" y="0"/>
          <a:chExt cx="0" cy="0"/>
        </a:xfrm>
      </p:grpSpPr>
      <p:sp>
        <p:nvSpPr>
          <p:cNvPr id="8" name="Rechteck 7"/>
          <p:cNvSpPr/>
          <p:nvPr/>
        </p:nvSpPr>
        <p:spPr>
          <a:xfrm>
            <a:off x="0" y="1441450"/>
            <a:ext cx="921808" cy="54292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de-DE"/>
          </a:p>
        </p:txBody>
      </p:sp>
      <p:cxnSp>
        <p:nvCxnSpPr>
          <p:cNvPr id="14" name="Gerade Verbindung 13"/>
          <p:cNvCxnSpPr/>
          <p:nvPr/>
        </p:nvCxnSpPr>
        <p:spPr>
          <a:xfrm>
            <a:off x="0" y="1428750"/>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platzhalter 11"/>
          <p:cNvSpPr>
            <a:spLocks noGrp="1"/>
          </p:cNvSpPr>
          <p:nvPr>
            <p:ph type="body" sz="quarter" idx="18" hasCustomPrompt="1"/>
          </p:nvPr>
        </p:nvSpPr>
        <p:spPr>
          <a:xfrm>
            <a:off x="468000" y="898378"/>
            <a:ext cx="8970216" cy="367607"/>
          </a:xfrm>
          <a:prstGeom prst="rect">
            <a:avLst/>
          </a:prstGeom>
        </p:spPr>
        <p:txBody>
          <a:bodyPr wrap="square" lIns="0" tIns="0" rIns="0" bIns="0" anchor="t" anchorCtr="0">
            <a:noAutofit/>
          </a:bodyPr>
          <a:lstStyle>
            <a:lvl1pPr marL="0" indent="0">
              <a:lnSpc>
                <a:spcPts val="3164"/>
              </a:lnSpc>
              <a:spcBef>
                <a:spcPts val="0"/>
              </a:spcBef>
              <a:spcAft>
                <a:spcPts val="0"/>
              </a:spcAft>
              <a:buFont typeface="Arial"/>
              <a:buNone/>
              <a:defRPr sz="2200" b="1" baseline="0">
                <a:solidFill>
                  <a:srgbClr val="7F7F7F"/>
                </a:solidFill>
              </a:defRPr>
            </a:lvl1pPr>
            <a:lvl2pPr>
              <a:buNone/>
              <a:defRPr/>
            </a:lvl2pPr>
            <a:lvl3pPr>
              <a:buNone/>
              <a:defRPr/>
            </a:lvl3pPr>
            <a:lvl4pPr>
              <a:buNone/>
              <a:defRPr/>
            </a:lvl4pPr>
            <a:lvl5pPr>
              <a:buNone/>
              <a:defRPr/>
            </a:lvl5pPr>
          </a:lstStyle>
          <a:p>
            <a:pPr lvl="0"/>
            <a:r>
              <a:rPr lang="de-DE" dirty="0"/>
              <a:t>Kapitel ohne Seitenzahlen</a:t>
            </a:r>
          </a:p>
        </p:txBody>
      </p:sp>
      <p:sp>
        <p:nvSpPr>
          <p:cNvPr id="10" name="Textfeld 9"/>
          <p:cNvSpPr txBox="1"/>
          <p:nvPr userDrawn="1"/>
        </p:nvSpPr>
        <p:spPr>
          <a:xfrm>
            <a:off x="467783" y="1625600"/>
            <a:ext cx="383485" cy="231764"/>
          </a:xfrm>
          <a:prstGeom prst="rect">
            <a:avLst/>
          </a:prstGeom>
          <a:noFill/>
        </p:spPr>
        <p:txBody>
          <a:bodyPr wrap="square" lIns="0" tIns="0" rIns="0" bIns="0" rtlCol="0">
            <a:noAutofit/>
          </a:bodyPr>
          <a:lstStyle/>
          <a:p>
            <a:pPr>
              <a:lnSpc>
                <a:spcPct val="100000"/>
              </a:lnSpc>
            </a:pPr>
            <a:r>
              <a:rPr lang="de-DE" sz="1600" dirty="0">
                <a:solidFill>
                  <a:schemeClr val="tx1"/>
                </a:solidFill>
              </a:rPr>
              <a:t>Seite</a:t>
            </a:r>
          </a:p>
        </p:txBody>
      </p:sp>
      <p:sp>
        <p:nvSpPr>
          <p:cNvPr id="11" name="Textplatzhalter 9"/>
          <p:cNvSpPr>
            <a:spLocks noGrp="1"/>
          </p:cNvSpPr>
          <p:nvPr>
            <p:ph type="body" sz="quarter" idx="19"/>
          </p:nvPr>
        </p:nvSpPr>
        <p:spPr>
          <a:xfrm>
            <a:off x="1800623" y="1628777"/>
            <a:ext cx="7637594" cy="4906963"/>
          </a:xfrm>
        </p:spPr>
        <p:txBody>
          <a:bodyPr/>
          <a:lstStyle>
            <a:lvl1pPr marL="177800" indent="-177800">
              <a:lnSpc>
                <a:spcPct val="100000"/>
              </a:lnSpc>
              <a:buClr>
                <a:schemeClr val="tx1"/>
              </a:buClr>
              <a:buSzPct val="100000"/>
              <a:buFont typeface="+mj-lt"/>
              <a:buAutoNum type="arabicPeriod"/>
              <a:defRPr b="1"/>
            </a:lvl1pPr>
            <a:lvl2pPr>
              <a:lnSpc>
                <a:spcPct val="100000"/>
              </a:lnSpc>
              <a:buSzPct val="110000"/>
              <a:buFont typeface="Arial Narrow"/>
              <a:buChar char="»"/>
              <a:defRPr/>
            </a:lvl2pPr>
            <a:lvl4pPr>
              <a:lnSpc>
                <a:spcPct val="100000"/>
              </a:lnSpc>
              <a:defRPr/>
            </a:lvl4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20" hasCustomPrompt="1"/>
          </p:nvPr>
        </p:nvSpPr>
        <p:spPr>
          <a:xfrm>
            <a:off x="990600" y="1628778"/>
            <a:ext cx="412750" cy="4906963"/>
          </a:xfrm>
        </p:spPr>
        <p:txBody>
          <a:bodyPr/>
          <a:lstStyle>
            <a:lvl1pPr algn="r">
              <a:buNone/>
              <a:defRPr b="1"/>
            </a:lvl1pPr>
            <a:lvl2pPr>
              <a:buNone/>
              <a:defRPr/>
            </a:lvl2pPr>
            <a:lvl3pPr>
              <a:buNone/>
              <a:defRPr/>
            </a:lvl3pPr>
            <a:lvl4pPr>
              <a:buNone/>
              <a:defRPr/>
            </a:lvl4pPr>
            <a:lvl5pPr>
              <a:buNone/>
              <a:defRPr/>
            </a:lvl5pPr>
          </a:lstStyle>
          <a:p>
            <a:pPr lvl="0"/>
            <a:r>
              <a:rPr lang="de-DE" dirty="0"/>
              <a:t>XXX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Fußnote und Track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‹Nr.›</a:t>
            </a:fld>
            <a:endParaRPr lang="de-DE" dirty="0"/>
          </a:p>
        </p:txBody>
      </p:sp>
      <p:sp>
        <p:nvSpPr>
          <p:cNvPr id="5" name="Textplatzhalter 11"/>
          <p:cNvSpPr>
            <a:spLocks noGrp="1"/>
          </p:cNvSpPr>
          <p:nvPr>
            <p:ph type="body" sz="quarter" idx="17"/>
          </p:nvPr>
        </p:nvSpPr>
        <p:spPr>
          <a:xfrm>
            <a:off x="467784" y="997200"/>
            <a:ext cx="7443258" cy="234700"/>
          </a:xfrm>
          <a:prstGeom prst="rect">
            <a:avLst/>
          </a:prstGeom>
        </p:spPr>
        <p:txBody>
          <a:bodyPr wrap="square" lIns="0" tIns="0" rIns="0" bIns="0" anchor="t" anchorCtr="0">
            <a:noAutofit/>
          </a:bodyPr>
          <a:lstStyle>
            <a:lvl1pPr marL="0" indent="0">
              <a:lnSpc>
                <a:spcPts val="2200"/>
              </a:lnSpc>
              <a:spcBef>
                <a:spcPts val="0"/>
              </a:spcBef>
              <a:spcAft>
                <a:spcPts val="0"/>
              </a:spcAft>
              <a:buFont typeface="Arial"/>
              <a:buNone/>
              <a:defRPr sz="1600" b="0" baseline="0">
                <a:solidFill>
                  <a:srgbClr val="0049A4"/>
                </a:solidFill>
              </a:defRPr>
            </a:lvl1pPr>
            <a:lvl2pPr>
              <a:buNone/>
              <a:defRPr/>
            </a:lvl2pPr>
            <a:lvl3pPr>
              <a:buNone/>
              <a:defRPr/>
            </a:lvl3pPr>
            <a:lvl4pPr>
              <a:buNone/>
              <a:defRPr/>
            </a:lvl4pPr>
            <a:lvl5pPr>
              <a:buNone/>
              <a:defRPr/>
            </a:lvl5pPr>
          </a:lstStyle>
          <a:p>
            <a:pPr lvl="0"/>
            <a:r>
              <a:rPr lang="de-DE"/>
              <a:t>Textmasterformat bearbeiten</a:t>
            </a:r>
          </a:p>
        </p:txBody>
      </p:sp>
      <p:sp>
        <p:nvSpPr>
          <p:cNvPr id="6" name="Textplatzhalter 7"/>
          <p:cNvSpPr>
            <a:spLocks noGrp="1"/>
          </p:cNvSpPr>
          <p:nvPr>
            <p:ph type="body" sz="quarter" idx="23"/>
          </p:nvPr>
        </p:nvSpPr>
        <p:spPr>
          <a:xfrm>
            <a:off x="467785" y="1625599"/>
            <a:ext cx="8970433" cy="4250267"/>
          </a:xfrm>
          <a:prstGeom prst="rect">
            <a:avLst/>
          </a:prstGeom>
        </p:spPr>
        <p:txBody>
          <a:bodyPr/>
          <a:lstStyle>
            <a:lvl1pPr>
              <a:defRPr b="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9"/>
          <p:cNvSpPr>
            <a:spLocks noGrp="1"/>
          </p:cNvSpPr>
          <p:nvPr>
            <p:ph type="body" sz="quarter" idx="24" hasCustomPrompt="1"/>
          </p:nvPr>
        </p:nvSpPr>
        <p:spPr>
          <a:xfrm>
            <a:off x="467785" y="6038324"/>
            <a:ext cx="8970433" cy="160867"/>
          </a:xfrm>
          <a:prstGeom prst="rect">
            <a:avLst/>
          </a:prstGeom>
        </p:spPr>
        <p:txBody>
          <a:bodyPr>
            <a:noAutofit/>
          </a:bodyPr>
          <a:lstStyle>
            <a:lvl1pPr>
              <a:lnSpc>
                <a:spcPts val="1500"/>
              </a:lnSpc>
              <a:buNone/>
              <a:defRPr sz="900">
                <a:solidFill>
                  <a:schemeClr val="tx1"/>
                </a:solidFill>
              </a:defRPr>
            </a:lvl1pPr>
            <a:lvl2pPr>
              <a:buNone/>
              <a:defRPr/>
            </a:lvl2pPr>
            <a:lvl3pPr>
              <a:buNone/>
              <a:defRPr/>
            </a:lvl3pPr>
            <a:lvl4pPr>
              <a:buNone/>
              <a:defRPr/>
            </a:lvl4pPr>
            <a:lvl5pPr>
              <a:buNone/>
              <a:defRPr/>
            </a:lvl5pPr>
          </a:lstStyle>
          <a:p>
            <a:pPr lvl="0"/>
            <a:r>
              <a:rPr lang="de-DE" dirty="0"/>
              <a:t>* Fußnote für Verweise und Quellenangaben</a:t>
            </a:r>
          </a:p>
        </p:txBody>
      </p:sp>
      <p:sp>
        <p:nvSpPr>
          <p:cNvPr id="8" name="Bildplatzhalter 18"/>
          <p:cNvSpPr>
            <a:spLocks noGrp="1"/>
          </p:cNvSpPr>
          <p:nvPr>
            <p:ph type="pic" sz="quarter" idx="26" hasCustomPrompt="1"/>
          </p:nvPr>
        </p:nvSpPr>
        <p:spPr>
          <a:xfrm>
            <a:off x="8107099" y="368302"/>
            <a:ext cx="1331119" cy="863601"/>
          </a:xfrm>
          <a:prstGeom prst="rect">
            <a:avLst/>
          </a:prstGeom>
        </p:spPr>
        <p:txBody>
          <a:bodyPr/>
          <a:lstStyle>
            <a:lvl1pPr>
              <a:lnSpc>
                <a:spcPts val="1900"/>
              </a:lnSpc>
              <a:buNone/>
              <a:defRPr>
                <a:solidFill>
                  <a:srgbClr val="7F7F7F"/>
                </a:solidFill>
              </a:defRPr>
            </a:lvl1pPr>
          </a:lstStyle>
          <a:p>
            <a:r>
              <a:rPr lang="de-DE" dirty="0" err="1">
                <a:solidFill>
                  <a:srgbClr val="7F7F7F"/>
                </a:solidFill>
              </a:rPr>
              <a:t>Tracker</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32"/>
            </p:custDataLst>
            <p:extLst>
              <p:ext uri="{D42A27DB-BD31-4B8C-83A1-F6EECF244321}">
                <p14:modId xmlns:p14="http://schemas.microsoft.com/office/powerpoint/2010/main" val="1100545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2" name="think-cell Folie" r:id="rId33" imgW="530" imgH="528" progId="TCLayout.ActiveDocument.1">
                  <p:embed/>
                </p:oleObj>
              </mc:Choice>
              <mc:Fallback>
                <p:oleObj name="think-cell Folie" r:id="rId33" imgW="530" imgH="528"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cxnSp>
        <p:nvCxnSpPr>
          <p:cNvPr id="60" name="Gerade Verbindung 59"/>
          <p:cNvCxnSpPr/>
          <p:nvPr/>
        </p:nvCxnSpPr>
        <p:spPr>
          <a:xfrm>
            <a:off x="0" y="1428750"/>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0" y="6358550"/>
            <a:ext cx="9906000" cy="0"/>
          </a:xfrm>
          <a:prstGeom prst="line">
            <a:avLst/>
          </a:prstGeom>
          <a:ln w="9525"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itelplatzhalter 10"/>
          <p:cNvSpPr>
            <a:spLocks noGrp="1"/>
          </p:cNvSpPr>
          <p:nvPr>
            <p:ph type="title"/>
          </p:nvPr>
        </p:nvSpPr>
        <p:spPr>
          <a:xfrm>
            <a:off x="468000" y="304800"/>
            <a:ext cx="7443042" cy="691200"/>
          </a:xfrm>
          <a:prstGeom prst="rect">
            <a:avLst/>
          </a:prstGeom>
        </p:spPr>
        <p:txBody>
          <a:bodyPr vert="horz" lIns="0" tIns="0" rIns="0" bIns="0" rtlCol="0" anchor="b" anchorCtr="0">
            <a:noAutofit/>
          </a:bodyPr>
          <a:lstStyle/>
          <a:p>
            <a:r>
              <a:rPr lang="de-DE" dirty="0"/>
              <a:t>Mastertitelformat bearbeiten</a:t>
            </a:r>
          </a:p>
        </p:txBody>
      </p:sp>
      <p:sp>
        <p:nvSpPr>
          <p:cNvPr id="15" name="Fußzeilenplatzhalter 14"/>
          <p:cNvSpPr>
            <a:spLocks noGrp="1"/>
          </p:cNvSpPr>
          <p:nvPr>
            <p:ph type="ftr" sz="quarter" idx="3"/>
          </p:nvPr>
        </p:nvSpPr>
        <p:spPr>
          <a:xfrm>
            <a:off x="1993239" y="6627815"/>
            <a:ext cx="2863453" cy="117933"/>
          </a:xfrm>
          <a:prstGeom prst="rect">
            <a:avLst/>
          </a:prstGeom>
        </p:spPr>
        <p:txBody>
          <a:bodyPr vert="horz" lIns="0" tIns="0" rIns="0" bIns="0" rtlCol="0" anchor="t" anchorCtr="0"/>
          <a:lstStyle>
            <a:lvl1pPr algn="l">
              <a:defRPr sz="900">
                <a:solidFill>
                  <a:schemeClr val="tx1">
                    <a:tint val="75000"/>
                  </a:schemeClr>
                </a:solidFill>
              </a:defRPr>
            </a:lvl1pPr>
          </a:lstStyle>
          <a:p>
            <a:r>
              <a:rPr lang="de-DE"/>
              <a:t>Dokumentname/Projektname</a:t>
            </a:r>
            <a:endParaRPr lang="de-DE" dirty="0"/>
          </a:p>
        </p:txBody>
      </p:sp>
      <p:sp>
        <p:nvSpPr>
          <p:cNvPr id="17" name="Foliennummernplatzhalter 16"/>
          <p:cNvSpPr>
            <a:spLocks noGrp="1"/>
          </p:cNvSpPr>
          <p:nvPr>
            <p:ph type="sldNum" sz="quarter" idx="4"/>
          </p:nvPr>
        </p:nvSpPr>
        <p:spPr>
          <a:xfrm>
            <a:off x="5049308" y="6628343"/>
            <a:ext cx="1097492" cy="112182"/>
          </a:xfrm>
          <a:prstGeom prst="rect">
            <a:avLst/>
          </a:prstGeom>
        </p:spPr>
        <p:txBody>
          <a:bodyPr vert="horz" lIns="0" tIns="0" rIns="0" bIns="0" rtlCol="0" anchor="t" anchorCtr="0"/>
          <a:lstStyle>
            <a:lvl1pPr algn="l">
              <a:defRPr sz="900">
                <a:solidFill>
                  <a:schemeClr val="tx1">
                    <a:tint val="75000"/>
                  </a:schemeClr>
                </a:solidFill>
              </a:defRPr>
            </a:lvl1pPr>
          </a:lstStyle>
          <a:p>
            <a:fld id="{6E2E8A81-5998-034F-B1B0-71AC79561A45}" type="slidenum">
              <a:rPr lang="de-DE" smtClean="0"/>
              <a:pPr/>
              <a:t>‹Nr.›</a:t>
            </a:fld>
            <a:endParaRPr lang="de-DE" dirty="0"/>
          </a:p>
        </p:txBody>
      </p:sp>
      <p:sp>
        <p:nvSpPr>
          <p:cNvPr id="48" name="Textplatzhalter 47"/>
          <p:cNvSpPr>
            <a:spLocks noGrp="1"/>
          </p:cNvSpPr>
          <p:nvPr>
            <p:ph type="body" idx="1"/>
          </p:nvPr>
        </p:nvSpPr>
        <p:spPr>
          <a:xfrm>
            <a:off x="467785" y="1627188"/>
            <a:ext cx="8970433" cy="455136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2" name="Bild 1" descr="Kienbaum_ppt.png"/>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8479975" y="6528607"/>
            <a:ext cx="972000" cy="225924"/>
          </a:xfrm>
          <a:prstGeom prst="rect">
            <a:avLst/>
          </a:prstGeom>
        </p:spPr>
      </p:pic>
      <p:pic>
        <p:nvPicPr>
          <p:cNvPr id="13" name="Grafik 12"/>
          <p:cNvPicPr>
            <a:picLocks noChangeAspect="1"/>
          </p:cNvPicPr>
          <p:nvPr userDrawn="1"/>
        </p:nvPicPr>
        <p:blipFill>
          <a:blip r:embed="rId36"/>
          <a:stretch>
            <a:fillRect/>
          </a:stretch>
        </p:blipFill>
        <p:spPr>
          <a:xfrm>
            <a:off x="456153" y="6436770"/>
            <a:ext cx="932769" cy="32311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0" r:id="rId7"/>
    <p:sldLayoutId id="2147483668" r:id="rId8"/>
    <p:sldLayoutId id="2147483684" r:id="rId9"/>
    <p:sldLayoutId id="2147483685" r:id="rId10"/>
    <p:sldLayoutId id="2147483699" r:id="rId11"/>
    <p:sldLayoutId id="2147483686" r:id="rId12"/>
    <p:sldLayoutId id="2147483687" r:id="rId13"/>
    <p:sldLayoutId id="2147483688" r:id="rId14"/>
    <p:sldLayoutId id="2147483689" r:id="rId15"/>
    <p:sldLayoutId id="2147483690" r:id="rId16"/>
    <p:sldLayoutId id="2147483696" r:id="rId17"/>
    <p:sldLayoutId id="2147483697" r:id="rId18"/>
    <p:sldLayoutId id="2147483698" r:id="rId19"/>
    <p:sldLayoutId id="2147483691" r:id="rId20"/>
    <p:sldLayoutId id="2147483692" r:id="rId21"/>
    <p:sldLayoutId id="2147483693" r:id="rId22"/>
    <p:sldLayoutId id="2147483694" r:id="rId23"/>
    <p:sldLayoutId id="2147483701" r:id="rId24"/>
    <p:sldLayoutId id="2147483702" r:id="rId25"/>
    <p:sldLayoutId id="2147483695" r:id="rId26"/>
    <p:sldLayoutId id="2147483681" r:id="rId27"/>
    <p:sldLayoutId id="2147483682" r:id="rId28"/>
    <p:sldLayoutId id="2147483703" r:id="rId29"/>
  </p:sldLayoutIdLst>
  <p:hf hdr="0" dt="0"/>
  <p:txStyles>
    <p:titleStyle>
      <a:lvl1pPr algn="l" defTabSz="914353" rtl="0" eaLnBrk="1" latinLnBrk="0" hangingPunct="1">
        <a:lnSpc>
          <a:spcPts val="2700"/>
        </a:lnSpc>
        <a:spcBef>
          <a:spcPct val="0"/>
        </a:spcBef>
        <a:buNone/>
        <a:defRPr sz="2200" b="1" kern="1200" baseline="0">
          <a:solidFill>
            <a:srgbClr val="0049A4"/>
          </a:solidFill>
          <a:latin typeface="Arial Narrow" pitchFamily="34" charset="0"/>
          <a:ea typeface="+mj-ea"/>
          <a:cs typeface="+mj-cs"/>
        </a:defRPr>
      </a:lvl1pPr>
    </p:titleStyle>
    <p:bodyStyle>
      <a:lvl1pPr marL="187517" indent="-187517" algn="l" defTabSz="914353" rtl="0" eaLnBrk="1" latinLnBrk="0" hangingPunct="1">
        <a:spcBef>
          <a:spcPts val="0"/>
        </a:spcBef>
        <a:buClr>
          <a:srgbClr val="0049A4"/>
        </a:buClr>
        <a:buSzPct val="110000"/>
        <a:buFont typeface="Arial Narrow"/>
        <a:buChar char="»"/>
        <a:defRPr sz="1600" kern="1200" baseline="0">
          <a:solidFill>
            <a:schemeClr val="tx1"/>
          </a:solidFill>
          <a:latin typeface="Arial Narrow" pitchFamily="34" charset="0"/>
          <a:ea typeface="+mn-ea"/>
          <a:cs typeface="+mn-cs"/>
        </a:defRPr>
      </a:lvl1pPr>
      <a:lvl2pPr marL="355600" marR="0" indent="-177800" algn="l" defTabSz="914353" rtl="0" eaLnBrk="1" fontAlgn="auto" latinLnBrk="0" hangingPunct="1">
        <a:lnSpc>
          <a:spcPct val="100000"/>
        </a:lnSpc>
        <a:spcBef>
          <a:spcPts val="0"/>
        </a:spcBef>
        <a:spcAft>
          <a:spcPts val="0"/>
        </a:spcAft>
        <a:buClr>
          <a:schemeClr val="tx1"/>
        </a:buClr>
        <a:buSzPct val="80000"/>
        <a:buFont typeface="Arial"/>
        <a:buChar char="•"/>
        <a:tabLst/>
        <a:defRPr sz="1600" kern="1200" baseline="0">
          <a:solidFill>
            <a:schemeClr val="tx1"/>
          </a:solidFill>
          <a:latin typeface="Arial Narrow" pitchFamily="34" charset="0"/>
          <a:ea typeface="+mn-ea"/>
          <a:cs typeface="+mn-cs"/>
        </a:defRPr>
      </a:lvl2pPr>
      <a:lvl3pPr marL="5334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3pPr>
      <a:lvl4pPr marL="723900" indent="-190500" algn="l" defTabSz="914353" rtl="0" eaLnBrk="1" latinLnBrk="0" hangingPunct="1">
        <a:lnSpc>
          <a:spcPts val="1900"/>
        </a:lnSpc>
        <a:spcBef>
          <a:spcPts val="0"/>
        </a:spcBef>
        <a:buClrTx/>
        <a:buSzPct val="80000"/>
        <a:buFont typeface="Arial"/>
        <a:buChar char="•"/>
        <a:defRPr sz="1600" kern="1200" baseline="0">
          <a:solidFill>
            <a:schemeClr val="tx1"/>
          </a:solidFill>
          <a:latin typeface="Arial Narrow" pitchFamily="34" charset="0"/>
          <a:ea typeface="+mn-ea"/>
          <a:cs typeface="+mn-cs"/>
        </a:defRPr>
      </a:lvl4pPr>
      <a:lvl5pPr marL="9017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jp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jp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9.jp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jp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10.xml"/><Relationship Id="rId7" Type="http://schemas.openxmlformats.org/officeDocument/2006/relationships/chart" Target="../charts/chart5.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chart" Target="../charts/chart4.xml"/><Relationship Id="rId5" Type="http://schemas.openxmlformats.org/officeDocument/2006/relationships/image" Target="../media/image1.emf"/><Relationship Id="rId4" Type="http://schemas.openxmlformats.org/officeDocument/2006/relationships/oleObject" Target="../embeddings/oleObject15.bin"/><Relationship Id="rId9"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slideLayout" Target="../slideLayouts/slideLayout10.xml"/><Relationship Id="rId7" Type="http://schemas.openxmlformats.org/officeDocument/2006/relationships/chart" Target="../charts/chart9.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chart" Target="../charts/chart8.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chart" Target="../charts/chart2.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jp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p:txBody>
          <a:bodyPr/>
          <a:lstStyle/>
          <a:p>
            <a:r>
              <a:rPr lang="de-DE" dirty="0"/>
              <a:t>Frauen in Führungspositionen</a:t>
            </a:r>
            <a:endParaRPr lang="en-US" dirty="0"/>
          </a:p>
        </p:txBody>
      </p:sp>
      <p:sp>
        <p:nvSpPr>
          <p:cNvPr id="3" name="Textplatzhalter 2"/>
          <p:cNvSpPr>
            <a:spLocks noGrp="1"/>
          </p:cNvSpPr>
          <p:nvPr>
            <p:ph type="body" sz="quarter" idx="17"/>
          </p:nvPr>
        </p:nvSpPr>
        <p:spPr/>
        <p:txBody>
          <a:bodyPr/>
          <a:lstStyle/>
          <a:p>
            <a:r>
              <a:rPr lang="de-DE" dirty="0"/>
              <a:t>Auszug aus der Kienbaum-BDI-Studie zum Umgang mit dem Gesetz zur gleichberechtigten Teilhabe an Führungspositionen</a:t>
            </a:r>
            <a:endParaRPr lang="en-US" dirty="0"/>
          </a:p>
          <a:p>
            <a:endParaRPr lang="en-US" dirty="0"/>
          </a:p>
        </p:txBody>
      </p:sp>
      <p:sp>
        <p:nvSpPr>
          <p:cNvPr id="5" name="Textplatzhalter 4"/>
          <p:cNvSpPr>
            <a:spLocks noGrp="1"/>
          </p:cNvSpPr>
          <p:nvPr>
            <p:ph type="body" sz="quarter" idx="24"/>
          </p:nvPr>
        </p:nvSpPr>
        <p:spPr/>
        <p:txBody>
          <a:bodyPr/>
          <a:lstStyle/>
          <a:p>
            <a:r>
              <a:rPr lang="de-DE" dirty="0"/>
              <a:t>Köln, 12.08.2016</a:t>
            </a:r>
            <a:endParaRPr lang="en-US" dirty="0"/>
          </a:p>
        </p:txBody>
      </p:sp>
    </p:spTree>
    <p:extLst>
      <p:ext uri="{BB962C8B-B14F-4D97-AF65-F5344CB8AC3E}">
        <p14:creationId xmlns:p14="http://schemas.microsoft.com/office/powerpoint/2010/main" val="164955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962309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14"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Grafik 7"/>
          <p:cNvPicPr>
            <a:picLocks noChangeAspect="1"/>
          </p:cNvPicPr>
          <p:nvPr/>
        </p:nvPicPr>
        <p:blipFill rotWithShape="1">
          <a:blip r:embed="rId6" cstate="print">
            <a:extLst>
              <a:ext uri="{28A0092B-C50C-407E-A947-70E740481C1C}">
                <a14:useLocalDpi xmlns:a14="http://schemas.microsoft.com/office/drawing/2010/main" val="0"/>
              </a:ext>
            </a:extLst>
          </a:blip>
          <a:srcRect b="19879"/>
          <a:stretch/>
        </p:blipFill>
        <p:spPr>
          <a:xfrm>
            <a:off x="0" y="1446206"/>
            <a:ext cx="9936000" cy="5411793"/>
          </a:xfrm>
          <a:prstGeom prst="rect">
            <a:avLst/>
          </a:prstGeom>
        </p:spPr>
      </p:pic>
      <p:sp>
        <p:nvSpPr>
          <p:cNvPr id="2" name="Textplatzhalter 1"/>
          <p:cNvSpPr>
            <a:spLocks noGrp="1"/>
          </p:cNvSpPr>
          <p:nvPr>
            <p:ph type="body" sz="quarter" idx="18"/>
          </p:nvPr>
        </p:nvSpPr>
        <p:spPr/>
        <p:txBody>
          <a:bodyPr/>
          <a:lstStyle/>
          <a:p>
            <a:r>
              <a:rPr lang="de-DE" dirty="0"/>
              <a:t>2</a:t>
            </a:r>
            <a:endParaRPr lang="en-US" dirty="0"/>
          </a:p>
        </p:txBody>
      </p:sp>
      <p:sp>
        <p:nvSpPr>
          <p:cNvPr id="3" name="Textplatzhalter 2"/>
          <p:cNvSpPr>
            <a:spLocks noGrp="1"/>
          </p:cNvSpPr>
          <p:nvPr>
            <p:ph type="body" sz="quarter" idx="16"/>
          </p:nvPr>
        </p:nvSpPr>
        <p:spPr/>
        <p:txBody>
          <a:bodyPr/>
          <a:lstStyle/>
          <a:p>
            <a:r>
              <a:rPr lang="de-DE" dirty="0"/>
              <a:t>Chancen und Herausforderungen</a:t>
            </a:r>
            <a:endParaRPr lang="en-US" dirty="0"/>
          </a:p>
        </p:txBody>
      </p:sp>
      <p:cxnSp>
        <p:nvCxnSpPr>
          <p:cNvPr id="7"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4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2" name="think-cell Folie" r:id="rId5" imgW="530" imgH="528" progId="TCLayout.ActiveDocument.1">
                  <p:embed/>
                </p:oleObj>
              </mc:Choice>
              <mc:Fallback>
                <p:oleObj name="think-cell Foli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el 1"/>
          <p:cNvSpPr>
            <a:spLocks noGrp="1"/>
          </p:cNvSpPr>
          <p:nvPr>
            <p:ph type="title"/>
          </p:nvPr>
        </p:nvSpPr>
        <p:spPr/>
        <p:txBody>
          <a:bodyPr/>
          <a:lstStyle/>
          <a:p>
            <a:r>
              <a:rPr lang="de-DE" dirty="0"/>
              <a:t>Chancen</a:t>
            </a:r>
            <a:endParaRPr lang="en-US"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11</a:t>
            </a:fld>
            <a:endParaRPr lang="de-DE" dirty="0"/>
          </a:p>
        </p:txBody>
      </p:sp>
      <p:sp>
        <p:nvSpPr>
          <p:cNvPr id="5" name="Textplatzhalter 4"/>
          <p:cNvSpPr>
            <a:spLocks noGrp="1"/>
          </p:cNvSpPr>
          <p:nvPr>
            <p:ph type="body" sz="quarter" idx="17"/>
          </p:nvPr>
        </p:nvSpPr>
        <p:spPr/>
        <p:txBody>
          <a:bodyPr/>
          <a:lstStyle/>
          <a:p>
            <a:r>
              <a:rPr lang="de-DE" dirty="0"/>
              <a:t>Statements aus den qualitativen Interviews</a:t>
            </a:r>
            <a:endParaRPr lang="en-US" dirty="0"/>
          </a:p>
        </p:txBody>
      </p:sp>
      <p:cxnSp>
        <p:nvCxnSpPr>
          <p:cNvPr id="12"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0" y="1423447"/>
            <a:ext cx="9906000" cy="5434553"/>
          </a:xfrm>
          <a:prstGeom prst="rect">
            <a:avLst/>
          </a:prstGeom>
          <a:solidFill>
            <a:srgbClr val="F2F2F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hteck 18"/>
          <p:cNvSpPr/>
          <p:nvPr/>
        </p:nvSpPr>
        <p:spPr>
          <a:xfrm>
            <a:off x="131976" y="1765174"/>
            <a:ext cx="5326144" cy="1769715"/>
          </a:xfrm>
          <a:prstGeom prst="rect">
            <a:avLst/>
          </a:prstGeom>
        </p:spPr>
        <p:txBody>
          <a:bodyPr wrap="square">
            <a:spAutoFit/>
          </a:bodyPr>
          <a:lstStyle/>
          <a:p>
            <a:pPr algn="ctr"/>
            <a:r>
              <a:rPr lang="de-DE" sz="1400" dirty="0">
                <a:latin typeface="+mj-lt"/>
              </a:rPr>
              <a:t>„Das gesellschaftliche Klima in Deutschland und Europa ist von Unsicherheit geprägt. Das verstellt den Blick darauf, dass Innovation, Kreativität und Umbau auch in der Arbeitswelt zwingend notwendig sind. Wir reagieren hier nur statt zu gestalten. Das gilt auch für das Thema Frauenförderung und </a:t>
            </a:r>
            <a:r>
              <a:rPr lang="de-DE" sz="1400" i="1" dirty="0" err="1">
                <a:latin typeface="+mj-lt"/>
              </a:rPr>
              <a:t>Diversity</a:t>
            </a:r>
            <a:r>
              <a:rPr lang="de-DE" sz="1400" dirty="0">
                <a:latin typeface="+mj-lt"/>
              </a:rPr>
              <a:t>. Da fehlt es nach wie vor an Mut, weil die Unternehmen nicht weit genug nach vorne blicken: z.B. auf die Folgen des demografischen Wandels. </a:t>
            </a:r>
            <a:r>
              <a:rPr lang="de-DE" sz="1400" i="1" dirty="0" err="1">
                <a:latin typeface="+mj-lt"/>
              </a:rPr>
              <a:t>Disruption</a:t>
            </a:r>
            <a:r>
              <a:rPr lang="de-DE" sz="1400" i="1" dirty="0">
                <a:latin typeface="+mj-lt"/>
              </a:rPr>
              <a:t> geht aber nicht ohne </a:t>
            </a:r>
            <a:r>
              <a:rPr lang="de-DE" sz="1400" i="1" dirty="0" err="1">
                <a:latin typeface="+mj-lt"/>
              </a:rPr>
              <a:t>Diversity</a:t>
            </a:r>
            <a:r>
              <a:rPr lang="de-DE" sz="1400" i="1" dirty="0">
                <a:latin typeface="+mj-lt"/>
              </a:rPr>
              <a:t>!</a:t>
            </a:r>
            <a:r>
              <a:rPr lang="de-DE" sz="1400" dirty="0">
                <a:latin typeface="+mj-lt"/>
              </a:rPr>
              <a:t>“</a:t>
            </a:r>
          </a:p>
          <a:p>
            <a:pPr algn="ctr"/>
            <a:r>
              <a:rPr lang="de-DE" sz="1100" i="1" dirty="0">
                <a:latin typeface="+mj-lt"/>
              </a:rPr>
              <a:t>(Großunternehmen)</a:t>
            </a:r>
            <a:endParaRPr lang="en-US" sz="1100" i="1" dirty="0">
              <a:latin typeface="+mj-lt"/>
            </a:endParaRPr>
          </a:p>
        </p:txBody>
      </p:sp>
      <p:sp>
        <p:nvSpPr>
          <p:cNvPr id="20" name="Rechteck 19"/>
          <p:cNvSpPr/>
          <p:nvPr/>
        </p:nvSpPr>
        <p:spPr>
          <a:xfrm>
            <a:off x="5297862" y="3641723"/>
            <a:ext cx="4308051" cy="1769715"/>
          </a:xfrm>
          <a:prstGeom prst="rect">
            <a:avLst/>
          </a:prstGeom>
        </p:spPr>
        <p:txBody>
          <a:bodyPr wrap="square">
            <a:spAutoFit/>
          </a:bodyPr>
          <a:lstStyle/>
          <a:p>
            <a:pPr algn="ctr"/>
            <a:r>
              <a:rPr lang="de-DE" sz="1400" dirty="0">
                <a:latin typeface="+mj-lt"/>
              </a:rPr>
              <a:t>„Ich denke, dass die Chance für uns darin besteht, dass wir tiefer in die Zahlen reingeguckt haben und vielleicht damit auch AHA-Effekte bei dem einen oder anderen hervorgerufen haben. Und uns jetzt auch profunder mit diesem Thema befassen müssen und vielleicht auch für uns selber Erkenntnisse kriegen, die da eben auch dazu führen, dass wir eine Schlagseite an der einen oder anderen Ecke erkennen.“ </a:t>
            </a:r>
          </a:p>
          <a:p>
            <a:pPr algn="ctr"/>
            <a:r>
              <a:rPr lang="de-DE" sz="1100" i="1" dirty="0">
                <a:latin typeface="+mj-lt"/>
              </a:rPr>
              <a:t>(Großunternehmen)</a:t>
            </a:r>
            <a:endParaRPr lang="en-US" sz="1100" i="1" dirty="0">
              <a:latin typeface="+mj-lt"/>
            </a:endParaRPr>
          </a:p>
        </p:txBody>
      </p:sp>
      <p:sp>
        <p:nvSpPr>
          <p:cNvPr id="21" name="Rechteck 20"/>
          <p:cNvSpPr/>
          <p:nvPr/>
        </p:nvSpPr>
        <p:spPr>
          <a:xfrm>
            <a:off x="534580" y="4288054"/>
            <a:ext cx="3914872" cy="1123384"/>
          </a:xfrm>
          <a:prstGeom prst="rect">
            <a:avLst/>
          </a:prstGeom>
        </p:spPr>
        <p:txBody>
          <a:bodyPr wrap="square">
            <a:spAutoFit/>
          </a:bodyPr>
          <a:lstStyle/>
          <a:p>
            <a:pPr algn="ctr"/>
            <a:r>
              <a:rPr lang="de-DE" sz="1400" dirty="0">
                <a:latin typeface="+mj-lt"/>
              </a:rPr>
              <a:t>„Die Vielfalt – nicht nur auf Frauen bezogen – führt zu einer höheren Innovationsfähigkeit, größerem Erfolg, Berücksichtigung verschiedener Ansichten sowie Sicherung der Zukunftsfähigkeit.“</a:t>
            </a:r>
          </a:p>
          <a:p>
            <a:pPr algn="ctr"/>
            <a:r>
              <a:rPr lang="de-DE" sz="1100" i="1" dirty="0">
                <a:latin typeface="+mj-lt"/>
              </a:rPr>
              <a:t>(Großunternehmen)</a:t>
            </a:r>
          </a:p>
        </p:txBody>
      </p:sp>
      <p:sp>
        <p:nvSpPr>
          <p:cNvPr id="24" name="Rechteck 23"/>
          <p:cNvSpPr/>
          <p:nvPr/>
        </p:nvSpPr>
        <p:spPr>
          <a:xfrm>
            <a:off x="6041406" y="2076259"/>
            <a:ext cx="3583362" cy="907941"/>
          </a:xfrm>
          <a:prstGeom prst="rect">
            <a:avLst/>
          </a:prstGeom>
        </p:spPr>
        <p:txBody>
          <a:bodyPr wrap="square">
            <a:spAutoFit/>
          </a:bodyPr>
          <a:lstStyle/>
          <a:p>
            <a:pPr algn="ctr"/>
            <a:r>
              <a:rPr lang="de-DE" sz="1400" dirty="0">
                <a:latin typeface="+mj-lt"/>
              </a:rPr>
              <a:t>„Frauen führen anders. Frauen kommunizieren anders. Wir profitieren von den komplementären Kompetenzen und Handlungsweisen.“</a:t>
            </a:r>
          </a:p>
          <a:p>
            <a:pPr algn="ctr"/>
            <a:r>
              <a:rPr lang="de-DE" sz="1100" i="1" dirty="0">
                <a:latin typeface="+mj-lt"/>
              </a:rPr>
              <a:t>(Mittelstand)</a:t>
            </a:r>
          </a:p>
        </p:txBody>
      </p:sp>
    </p:spTree>
    <p:extLst>
      <p:ext uri="{BB962C8B-B14F-4D97-AF65-F5344CB8AC3E}">
        <p14:creationId xmlns:p14="http://schemas.microsoft.com/office/powerpoint/2010/main" val="104079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9" name="think-cell Folie" r:id="rId5" imgW="530" imgH="528" progId="TCLayout.ActiveDocument.1">
                  <p:embed/>
                </p:oleObj>
              </mc:Choice>
              <mc:Fallback>
                <p:oleObj name="think-cell Foli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el 1"/>
          <p:cNvSpPr>
            <a:spLocks noGrp="1"/>
          </p:cNvSpPr>
          <p:nvPr>
            <p:ph type="title"/>
          </p:nvPr>
        </p:nvSpPr>
        <p:spPr/>
        <p:txBody>
          <a:bodyPr/>
          <a:lstStyle/>
          <a:p>
            <a:r>
              <a:rPr lang="de-DE" dirty="0"/>
              <a:t>Herausforderungen</a:t>
            </a:r>
            <a:endParaRPr lang="en-US"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12</a:t>
            </a:fld>
            <a:endParaRPr lang="de-DE" dirty="0"/>
          </a:p>
        </p:txBody>
      </p:sp>
      <p:sp>
        <p:nvSpPr>
          <p:cNvPr id="5" name="Textplatzhalter 4"/>
          <p:cNvSpPr>
            <a:spLocks noGrp="1"/>
          </p:cNvSpPr>
          <p:nvPr>
            <p:ph type="body" sz="quarter" idx="17"/>
          </p:nvPr>
        </p:nvSpPr>
        <p:spPr/>
        <p:txBody>
          <a:bodyPr/>
          <a:lstStyle/>
          <a:p>
            <a:r>
              <a:rPr lang="de-DE" dirty="0"/>
              <a:t>Statements aus den qualitativen Interviews</a:t>
            </a:r>
            <a:endParaRPr lang="en-US" dirty="0"/>
          </a:p>
        </p:txBody>
      </p:sp>
      <p:cxnSp>
        <p:nvCxnSpPr>
          <p:cNvPr id="12"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0" y="1423447"/>
            <a:ext cx="9906000" cy="5434553"/>
          </a:xfrm>
          <a:prstGeom prst="rect">
            <a:avLst/>
          </a:prstGeom>
          <a:solidFill>
            <a:srgbClr val="F2F2F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hteck 12"/>
          <p:cNvSpPr/>
          <p:nvPr/>
        </p:nvSpPr>
        <p:spPr>
          <a:xfrm>
            <a:off x="242347" y="1820500"/>
            <a:ext cx="4744432" cy="1384995"/>
          </a:xfrm>
          <a:prstGeom prst="rect">
            <a:avLst/>
          </a:prstGeom>
        </p:spPr>
        <p:txBody>
          <a:bodyPr wrap="square">
            <a:spAutoFit/>
          </a:bodyPr>
          <a:lstStyle/>
          <a:p>
            <a:pPr algn="ctr"/>
            <a:r>
              <a:rPr lang="de-DE" sz="1400" dirty="0"/>
              <a:t>„Die Frauenkarrieren sind anders als die Karrieren von Männern. Männer fokussieren sich oft auf eine Aufgabe, Frauen hingegen sind viel mehr sozial eingebunden. Sie sind diejenigen, die sich und ihr (familiäres) Umfeld ‚organisieren‘ müssen. Dies spielt oft bei der Entscheidung für oder gegen eine Position eine wichtige Rolle. </a:t>
            </a:r>
          </a:p>
          <a:p>
            <a:pPr algn="ctr"/>
            <a:r>
              <a:rPr lang="de-DE" sz="1100" i="1" dirty="0"/>
              <a:t>(Großunternehmen)</a:t>
            </a:r>
          </a:p>
        </p:txBody>
      </p:sp>
      <p:sp>
        <p:nvSpPr>
          <p:cNvPr id="14" name="Rechteck 13"/>
          <p:cNvSpPr/>
          <p:nvPr/>
        </p:nvSpPr>
        <p:spPr>
          <a:xfrm>
            <a:off x="4986779" y="1822351"/>
            <a:ext cx="4487157" cy="1554272"/>
          </a:xfrm>
          <a:prstGeom prst="rect">
            <a:avLst/>
          </a:prstGeom>
        </p:spPr>
        <p:txBody>
          <a:bodyPr wrap="square">
            <a:spAutoFit/>
          </a:bodyPr>
          <a:lstStyle/>
          <a:p>
            <a:pPr algn="ctr"/>
            <a:r>
              <a:rPr lang="de-DE" sz="1400" dirty="0">
                <a:latin typeface="+mj-lt"/>
                <a:ea typeface="Times New Roman" panose="02020603050405020304" pitchFamily="18" charset="0"/>
                <a:cs typeface="Times New Roman" panose="02020603050405020304" pitchFamily="18" charset="0"/>
              </a:rPr>
              <a:t>„Wenn unser Unternehmen in einer Großstadt wäre, dann wäre es sicher leichter, Frauen zu finden – auch, weil in der Großstadt einfach deutlich mehr öfter beide Elternteile berufstätig sind. Die Karrierevorstellungen sind auf dem Land meines Erachtens anders als in der Großstadt. Das ist ein deutlich struktureller Unterschied zur Großstadt.“</a:t>
            </a:r>
          </a:p>
          <a:p>
            <a:pPr algn="ctr"/>
            <a:r>
              <a:rPr lang="de-DE" sz="1100" i="1" dirty="0">
                <a:latin typeface="+mj-lt"/>
                <a:ea typeface="Times New Roman" panose="02020603050405020304" pitchFamily="18" charset="0"/>
                <a:cs typeface="Times New Roman" panose="02020603050405020304" pitchFamily="18" charset="0"/>
              </a:rPr>
              <a:t>(Mittelstand)</a:t>
            </a:r>
            <a:endParaRPr lang="en-US" sz="1100" i="1" dirty="0">
              <a:latin typeface="+mj-lt"/>
              <a:ea typeface="Times New Roman" panose="02020603050405020304" pitchFamily="18" charset="0"/>
              <a:cs typeface="Times New Roman" panose="02020603050405020304" pitchFamily="18" charset="0"/>
            </a:endParaRPr>
          </a:p>
        </p:txBody>
      </p:sp>
      <p:sp>
        <p:nvSpPr>
          <p:cNvPr id="15" name="Rechteck 14"/>
          <p:cNvSpPr/>
          <p:nvPr/>
        </p:nvSpPr>
        <p:spPr>
          <a:xfrm>
            <a:off x="440311" y="3339349"/>
            <a:ext cx="4706724" cy="1985159"/>
          </a:xfrm>
          <a:prstGeom prst="rect">
            <a:avLst/>
          </a:prstGeom>
        </p:spPr>
        <p:txBody>
          <a:bodyPr wrap="square">
            <a:spAutoFit/>
          </a:bodyPr>
          <a:lstStyle/>
          <a:p>
            <a:pPr algn="ctr"/>
            <a:r>
              <a:rPr lang="de-DE" sz="1400" dirty="0"/>
              <a:t>„Wir müssen uns als Unternehmen noch stärker mit dem </a:t>
            </a:r>
            <a:r>
              <a:rPr lang="de-DE" sz="1400" i="1" dirty="0"/>
              <a:t>‚</a:t>
            </a:r>
            <a:r>
              <a:rPr lang="de-DE" sz="1400" i="1" dirty="0" err="1"/>
              <a:t>unconscious</a:t>
            </a:r>
            <a:r>
              <a:rPr lang="de-DE" sz="1400" i="1" dirty="0"/>
              <a:t> </a:t>
            </a:r>
            <a:r>
              <a:rPr lang="de-DE" sz="1400" i="1" dirty="0" err="1"/>
              <a:t>bias</a:t>
            </a:r>
            <a:r>
              <a:rPr lang="de-DE" sz="1400" i="1" dirty="0"/>
              <a:t>‘ </a:t>
            </a:r>
            <a:r>
              <a:rPr lang="de-DE" sz="1400" dirty="0"/>
              <a:t>auseinandersetzen: auch auf individueller Ebene. In  Führungsthemen gibt es einen gender-differenzierten Diskurs. Männer tendieren dazu, in Führung etwas Positives zu sehen, weil sie damit  Macht und Delegation verbinden. Frauen neigen dazu, mehr Führungsverantwortung gleichzusetzen mit höheren Anforderungen und mehr Arbeit und scheuen deshalb vor höheren Positionen zurück. Damit müssen wir uns beschäftigen.“</a:t>
            </a:r>
          </a:p>
          <a:p>
            <a:pPr algn="ctr"/>
            <a:r>
              <a:rPr lang="de-DE" sz="1100" i="1" dirty="0"/>
              <a:t>(Großunternehmen)</a:t>
            </a:r>
            <a:endParaRPr lang="en-US" sz="1100" i="1" dirty="0"/>
          </a:p>
        </p:txBody>
      </p:sp>
      <p:sp>
        <p:nvSpPr>
          <p:cNvPr id="16" name="Rechteck 15"/>
          <p:cNvSpPr/>
          <p:nvPr/>
        </p:nvSpPr>
        <p:spPr>
          <a:xfrm>
            <a:off x="5341406" y="3483937"/>
            <a:ext cx="4223209" cy="1554272"/>
          </a:xfrm>
          <a:prstGeom prst="rect">
            <a:avLst/>
          </a:prstGeom>
        </p:spPr>
        <p:txBody>
          <a:bodyPr wrap="square">
            <a:spAutoFit/>
          </a:bodyPr>
          <a:lstStyle/>
          <a:p>
            <a:pPr algn="ctr"/>
            <a:r>
              <a:rPr lang="de-DE" sz="1400" dirty="0"/>
              <a:t>„Sobald eine Frau ein Kind bekommt, wird sie als ‚Mutter‘ gebrandet. Sie gilt nicht mehr als Leistungsträgerin, da ihre Loyalität vorrangig dem Kind und nicht dem Arbeitgeber gilt. Der Eindruck verstärkt sich, wenn jemand dann auch noch in Teilzeit ist und eben nicht zu 100% zur Verfügung steht. Wir müssen hier offener werden.“</a:t>
            </a:r>
          </a:p>
          <a:p>
            <a:pPr algn="ctr"/>
            <a:r>
              <a:rPr lang="de-DE" sz="1100" i="1" dirty="0"/>
              <a:t>(Großunternehmen)</a:t>
            </a:r>
          </a:p>
        </p:txBody>
      </p:sp>
      <p:sp>
        <p:nvSpPr>
          <p:cNvPr id="17" name="Rechteck 16"/>
          <p:cNvSpPr/>
          <p:nvPr/>
        </p:nvSpPr>
        <p:spPr>
          <a:xfrm>
            <a:off x="412031" y="5404537"/>
            <a:ext cx="5074369" cy="1338828"/>
          </a:xfrm>
          <a:prstGeom prst="rect">
            <a:avLst/>
          </a:prstGeom>
        </p:spPr>
        <p:txBody>
          <a:bodyPr wrap="square">
            <a:spAutoFit/>
          </a:bodyPr>
          <a:lstStyle/>
          <a:p>
            <a:pPr algn="ctr"/>
            <a:r>
              <a:rPr lang="de-DE" sz="1400" dirty="0">
                <a:latin typeface="+mj-lt"/>
                <a:ea typeface="Times New Roman" panose="02020603050405020304" pitchFamily="18" charset="0"/>
                <a:cs typeface="Times New Roman" panose="02020603050405020304" pitchFamily="18" charset="0"/>
              </a:rPr>
              <a:t>„Unser Ziel ist es, Stellen qualitativ bestmöglich zu besetzen – ob mit einem Mann oder einer Frau ist sekundär. Aber: Das Angebot an weiblichen klassischen Ingenieuren ist niedrig, weil die Absolventenzahl bei den Frauen deutlich geringer ist als bei den Männern. Dementsprechend haben wir natürlich auch deutlich mehr männliche Bewerber.“</a:t>
            </a:r>
          </a:p>
          <a:p>
            <a:pPr algn="ctr"/>
            <a:r>
              <a:rPr lang="de-DE" sz="1100" i="1" dirty="0">
                <a:latin typeface="+mj-lt"/>
                <a:ea typeface="Times New Roman" panose="02020603050405020304" pitchFamily="18" charset="0"/>
                <a:cs typeface="Times New Roman" panose="02020603050405020304" pitchFamily="18" charset="0"/>
              </a:rPr>
              <a:t>(Mittelstand)</a:t>
            </a:r>
          </a:p>
        </p:txBody>
      </p:sp>
      <p:sp>
        <p:nvSpPr>
          <p:cNvPr id="18" name="Rechteck 17"/>
          <p:cNvSpPr/>
          <p:nvPr/>
        </p:nvSpPr>
        <p:spPr>
          <a:xfrm>
            <a:off x="5740923" y="5078223"/>
            <a:ext cx="4006392" cy="1554272"/>
          </a:xfrm>
          <a:prstGeom prst="rect">
            <a:avLst/>
          </a:prstGeom>
        </p:spPr>
        <p:txBody>
          <a:bodyPr wrap="square">
            <a:spAutoFit/>
          </a:bodyPr>
          <a:lstStyle/>
          <a:p>
            <a:pPr algn="ctr"/>
            <a:r>
              <a:rPr lang="de-DE" sz="1400" dirty="0">
                <a:latin typeface="+mj-lt"/>
                <a:ea typeface="Times New Roman" panose="02020603050405020304" pitchFamily="18" charset="0"/>
                <a:cs typeface="Times New Roman" panose="02020603050405020304" pitchFamily="18" charset="0"/>
              </a:rPr>
              <a:t>„Bei uns gibt es – zum Glück – wenig Fluktuation. Menschen bleiben relativ lange in ihren Führungspositionen. Dadurch kann sich bei uns natürlich nicht so schnell etwas ändern. Wir werden keine neuen Funktionen schaffen können, nur um eine Quote zu erfüllen.“</a:t>
            </a:r>
          </a:p>
          <a:p>
            <a:pPr algn="ctr"/>
            <a:r>
              <a:rPr lang="de-DE" sz="1100" dirty="0">
                <a:latin typeface="+mj-lt"/>
                <a:ea typeface="Times New Roman" panose="02020603050405020304" pitchFamily="18" charset="0"/>
                <a:cs typeface="Times New Roman" panose="02020603050405020304" pitchFamily="18" charset="0"/>
              </a:rPr>
              <a:t>(Mittelstand)</a:t>
            </a:r>
            <a:endParaRPr lang="en-US" sz="11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74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28677979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0" name="think-cell Folie" r:id="rId5" imgW="530" imgH="528" progId="TCLayout.ActiveDocument.1">
                  <p:embed/>
                </p:oleObj>
              </mc:Choice>
              <mc:Fallback>
                <p:oleObj name="think-cell Foli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Bildplatzhalt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 y="2110"/>
            <a:ext cx="9899903" cy="6853779"/>
          </a:xfrm>
          <a:prstGeom prst="rect">
            <a:avLst/>
          </a:prstGeom>
        </p:spPr>
      </p:pic>
      <p:cxnSp>
        <p:nvCxnSpPr>
          <p:cNvPr id="4" name="Gerade Verbindung 3"/>
          <p:cNvCxnSpPr/>
          <p:nvPr/>
        </p:nvCxnSpPr>
        <p:spPr>
          <a:xfrm>
            <a:off x="0" y="1428750"/>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platzhalter 11"/>
          <p:cNvSpPr txBox="1">
            <a:spLocks/>
          </p:cNvSpPr>
          <p:nvPr/>
        </p:nvSpPr>
        <p:spPr>
          <a:xfrm>
            <a:off x="468001" y="898378"/>
            <a:ext cx="8970217" cy="367607"/>
          </a:xfrm>
          <a:prstGeom prst="rect">
            <a:avLst/>
          </a:prstGeom>
        </p:spPr>
        <p:txBody>
          <a:bodyPr lIns="0" tIns="0" rIns="0" bIns="0">
            <a:noAutofit/>
          </a:bodyPr>
          <a:lstStyle>
            <a:lvl1pPr marL="0" indent="0" algn="l" defTabSz="912813" rtl="0" eaLnBrk="0" fontAlgn="base" hangingPunct="0">
              <a:lnSpc>
                <a:spcPts val="3164"/>
              </a:lnSpc>
              <a:spcBef>
                <a:spcPts val="0"/>
              </a:spcBef>
              <a:spcAft>
                <a:spcPts val="0"/>
              </a:spcAft>
              <a:buClr>
                <a:srgbClr val="0049A4"/>
              </a:buClr>
              <a:buSzPct val="110000"/>
              <a:buFont typeface="Arial"/>
              <a:buNone/>
              <a:defRPr sz="2200" b="1" kern="1200" baseline="0">
                <a:solidFill>
                  <a:srgbClr val="7F7F7F"/>
                </a:solidFill>
                <a:latin typeface="Arial Narrow" pitchFamily="34" charset="0"/>
                <a:ea typeface="+mn-ea"/>
                <a:cs typeface="+mn-cs"/>
              </a:defRPr>
            </a:lvl1pPr>
            <a:lvl2pPr marL="355600" indent="-177800" algn="l" defTabSz="912813" rtl="0" eaLnBrk="0" fontAlgn="base" hangingPunct="0">
              <a:spcBef>
                <a:spcPct val="0"/>
              </a:spcBef>
              <a:spcAft>
                <a:spcPct val="0"/>
              </a:spcAft>
              <a:buClr>
                <a:schemeClr val="tx1"/>
              </a:buClr>
              <a:buSzPct val="80000"/>
              <a:buFont typeface="Arial" pitchFamily="34" charset="0"/>
              <a:buNone/>
              <a:defRPr sz="1600" kern="1200">
                <a:solidFill>
                  <a:schemeClr val="tx1"/>
                </a:solidFill>
                <a:latin typeface="Arial Narrow" pitchFamily="34" charset="0"/>
                <a:ea typeface="+mn-ea"/>
                <a:cs typeface="+mn-cs"/>
              </a:defRPr>
            </a:lvl2pPr>
            <a:lvl3pPr marL="533400" indent="-177800" algn="l" defTabSz="912813" rtl="0" eaLnBrk="0" fontAlgn="base" hangingPunct="0">
              <a:spcBef>
                <a:spcPct val="0"/>
              </a:spcBef>
              <a:spcAft>
                <a:spcPct val="0"/>
              </a:spcAft>
              <a:buSzPct val="80000"/>
              <a:buFont typeface="Arial" pitchFamily="34" charset="0"/>
              <a:buNone/>
              <a:defRPr sz="1600" kern="1200">
                <a:solidFill>
                  <a:schemeClr val="tx1"/>
                </a:solidFill>
                <a:latin typeface="Arial Narrow" pitchFamily="34" charset="0"/>
                <a:ea typeface="+mn-ea"/>
                <a:cs typeface="+mn-cs"/>
              </a:defRPr>
            </a:lvl3pPr>
            <a:lvl4pPr marL="723900" indent="-190500" algn="l" defTabSz="912813" rtl="0" eaLnBrk="0" fontAlgn="base" hangingPunct="0">
              <a:lnSpc>
                <a:spcPts val="1900"/>
              </a:lnSpc>
              <a:spcBef>
                <a:spcPct val="0"/>
              </a:spcBef>
              <a:spcAft>
                <a:spcPct val="0"/>
              </a:spcAft>
              <a:buSzPct val="80000"/>
              <a:buFont typeface="Arial" pitchFamily="34" charset="0"/>
              <a:buNone/>
              <a:defRPr sz="1600" kern="1200">
                <a:solidFill>
                  <a:schemeClr val="tx1"/>
                </a:solidFill>
                <a:latin typeface="Arial Narrow" pitchFamily="34" charset="0"/>
                <a:ea typeface="+mn-ea"/>
                <a:cs typeface="+mn-cs"/>
              </a:defRPr>
            </a:lvl4pPr>
            <a:lvl5pPr marL="901700" indent="-177800" algn="l" defTabSz="912813" rtl="0" eaLnBrk="0" fontAlgn="base" hangingPunct="0">
              <a:spcBef>
                <a:spcPct val="0"/>
              </a:spcBef>
              <a:spcAft>
                <a:spcPct val="0"/>
              </a:spcAft>
              <a:buSzPct val="80000"/>
              <a:buFont typeface="Arial" pitchFamily="34" charset="0"/>
              <a:buNone/>
              <a:defRPr sz="1600" kern="120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3</a:t>
            </a:r>
          </a:p>
        </p:txBody>
      </p:sp>
      <p:sp>
        <p:nvSpPr>
          <p:cNvPr id="8" name="Textplatzhalter 11"/>
          <p:cNvSpPr txBox="1">
            <a:spLocks/>
          </p:cNvSpPr>
          <p:nvPr/>
        </p:nvSpPr>
        <p:spPr>
          <a:xfrm>
            <a:off x="467784" y="1550338"/>
            <a:ext cx="8970434" cy="1042033"/>
          </a:xfrm>
          <a:prstGeom prst="rect">
            <a:avLst/>
          </a:prstGeom>
        </p:spPr>
        <p:txBody>
          <a:bodyPr lIns="0" tIns="0" rIns="0" bIns="0" anchor="b">
            <a:noAutofit/>
          </a:bodyPr>
          <a:lstStyle>
            <a:lvl1pPr marL="0" marR="0" indent="0" algn="l" defTabSz="914353" rtl="0" eaLnBrk="1" fontAlgn="auto" latinLnBrk="0" hangingPunct="1">
              <a:lnSpc>
                <a:spcPts val="2700"/>
              </a:lnSpc>
              <a:spcBef>
                <a:spcPts val="0"/>
              </a:spcBef>
              <a:spcAft>
                <a:spcPts val="0"/>
              </a:spcAft>
              <a:buClr>
                <a:srgbClr val="0049A4"/>
              </a:buClr>
              <a:buSzTx/>
              <a:buFont typeface="Arial"/>
              <a:buNone/>
              <a:tabLst/>
              <a:defRPr sz="2200" b="1" kern="1200" baseline="0">
                <a:solidFill>
                  <a:srgbClr val="0049A4"/>
                </a:solidFill>
                <a:latin typeface="Arial Narrow" pitchFamily="34" charset="0"/>
                <a:ea typeface="+mn-ea"/>
                <a:cs typeface="+mn-cs"/>
              </a:defRPr>
            </a:lvl1pPr>
            <a:lvl2pPr marL="355600" indent="-177800" algn="l" defTabSz="912813" rtl="0" eaLnBrk="0" fontAlgn="base" hangingPunct="0">
              <a:spcBef>
                <a:spcPct val="0"/>
              </a:spcBef>
              <a:spcAft>
                <a:spcPct val="0"/>
              </a:spcAft>
              <a:buClr>
                <a:schemeClr val="tx1"/>
              </a:buClr>
              <a:buSzPct val="80000"/>
              <a:buFont typeface="Arial" pitchFamily="34" charset="0"/>
              <a:buNone/>
              <a:defRPr sz="1600" kern="1200">
                <a:solidFill>
                  <a:schemeClr val="tx1"/>
                </a:solidFill>
                <a:latin typeface="Arial Narrow" pitchFamily="34" charset="0"/>
                <a:ea typeface="+mn-ea"/>
                <a:cs typeface="+mn-cs"/>
              </a:defRPr>
            </a:lvl2pPr>
            <a:lvl3pPr marL="533400" indent="-177800" algn="l" defTabSz="912813" rtl="0" eaLnBrk="0" fontAlgn="base" hangingPunct="0">
              <a:spcBef>
                <a:spcPct val="0"/>
              </a:spcBef>
              <a:spcAft>
                <a:spcPct val="0"/>
              </a:spcAft>
              <a:buSzPct val="80000"/>
              <a:buFont typeface="Arial" pitchFamily="34" charset="0"/>
              <a:buNone/>
              <a:defRPr sz="1600" kern="1200">
                <a:solidFill>
                  <a:schemeClr val="tx1"/>
                </a:solidFill>
                <a:latin typeface="Arial Narrow" pitchFamily="34" charset="0"/>
                <a:ea typeface="+mn-ea"/>
                <a:cs typeface="+mn-cs"/>
              </a:defRPr>
            </a:lvl3pPr>
            <a:lvl4pPr marL="723900" indent="-190500" algn="l" defTabSz="912813" rtl="0" eaLnBrk="0" fontAlgn="base" hangingPunct="0">
              <a:lnSpc>
                <a:spcPts val="1900"/>
              </a:lnSpc>
              <a:spcBef>
                <a:spcPct val="0"/>
              </a:spcBef>
              <a:spcAft>
                <a:spcPct val="0"/>
              </a:spcAft>
              <a:buSzPct val="80000"/>
              <a:buFont typeface="Arial" pitchFamily="34" charset="0"/>
              <a:buNone/>
              <a:defRPr sz="1600" kern="1200">
                <a:solidFill>
                  <a:schemeClr val="tx1"/>
                </a:solidFill>
                <a:latin typeface="Arial Narrow" pitchFamily="34" charset="0"/>
                <a:ea typeface="+mn-ea"/>
                <a:cs typeface="+mn-cs"/>
              </a:defRPr>
            </a:lvl4pPr>
            <a:lvl5pPr marL="901700" indent="-177800" algn="l" defTabSz="912813" rtl="0" eaLnBrk="0" fontAlgn="base" hangingPunct="0">
              <a:spcBef>
                <a:spcPct val="0"/>
              </a:spcBef>
              <a:spcAft>
                <a:spcPct val="0"/>
              </a:spcAft>
              <a:buSzPct val="80000"/>
              <a:buFont typeface="Arial" pitchFamily="34" charset="0"/>
              <a:buNone/>
              <a:defRPr sz="1600" kern="120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Ansätze und Maßnahmen für die Erhöhung des Frauenanteils in Führungspositionen</a:t>
            </a:r>
          </a:p>
        </p:txBody>
      </p:sp>
    </p:spTree>
    <p:extLst>
      <p:ext uri="{BB962C8B-B14F-4D97-AF65-F5344CB8AC3E}">
        <p14:creationId xmlns:p14="http://schemas.microsoft.com/office/powerpoint/2010/main" val="181624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Maßnahmen für die Erhöhung des Frauenanteils auf den verschiedenen Ebenen</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14</a:t>
            </a:fld>
            <a:endParaRPr lang="de-DE" dirty="0"/>
          </a:p>
        </p:txBody>
      </p:sp>
      <p:sp>
        <p:nvSpPr>
          <p:cNvPr id="5" name="Textplatzhalter 4"/>
          <p:cNvSpPr>
            <a:spLocks noGrp="1"/>
          </p:cNvSpPr>
          <p:nvPr>
            <p:ph type="body" sz="quarter" idx="23"/>
          </p:nvPr>
        </p:nvSpPr>
        <p:spPr/>
        <p:txBody>
          <a:bodyPr>
            <a:normAutofit/>
          </a:bodyPr>
          <a:lstStyle/>
          <a:p>
            <a:r>
              <a:rPr lang="de-DE" sz="1400" dirty="0"/>
              <a:t>Schaffung familienfreundlicher Arbeitsbedingungen, mittel- bis langfristiger Wandel der Kultur, </a:t>
            </a:r>
            <a:r>
              <a:rPr lang="de-DE" sz="1400" i="1" dirty="0" err="1"/>
              <a:t>Diversity</a:t>
            </a:r>
            <a:r>
              <a:rPr lang="de-DE" sz="1400" dirty="0"/>
              <a:t>-förderliche Arbeitsmaßnahmen sowie Gender-sensibles Talent-Management werden auf den oberen Führungsebenen als wirksame Mittel zur Erhöhung des Frauenanteils gesehen.</a:t>
            </a:r>
          </a:p>
          <a:p>
            <a:endParaRPr lang="de-DE" sz="1400" dirty="0"/>
          </a:p>
          <a:p>
            <a:r>
              <a:rPr lang="de-DE" sz="1400" dirty="0"/>
              <a:t>Auf der Vorstands- und Aufsichtsratsebene verringert sich die Bedeutung der aufgeführten Maßnahmen. Dort wird vor allem der Kulturwandel als eine Stellschraube für die Veränderungen gesehen. Für die adäquate Stellenbesetzung werden vorrangig persönliche Netzwerke aktiviert sowie Personalberater eingesetzt.</a:t>
            </a:r>
          </a:p>
          <a:p>
            <a:endParaRPr lang="en-US" sz="1400" dirty="0"/>
          </a:p>
        </p:txBody>
      </p:sp>
      <p:sp>
        <p:nvSpPr>
          <p:cNvPr id="8" name="Rechteck 7"/>
          <p:cNvSpPr/>
          <p:nvPr/>
        </p:nvSpPr>
        <p:spPr>
          <a:xfrm>
            <a:off x="452438" y="1597503"/>
            <a:ext cx="4404254" cy="45318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5116546" y="5245894"/>
            <a:ext cx="858761" cy="369332"/>
          </a:xfrm>
          <a:prstGeom prst="rect">
            <a:avLst/>
          </a:prstGeom>
        </p:spPr>
        <p:txBody>
          <a:bodyPr wrap="none">
            <a:spAutoFit/>
          </a:bodyPr>
          <a:lstStyle/>
          <a:p>
            <a:r>
              <a:rPr lang="de-DE" dirty="0"/>
              <a:t> _</a:t>
            </a:r>
            <a:r>
              <a:rPr lang="de-DE" dirty="0">
                <a:solidFill>
                  <a:schemeClr val="tx2"/>
                </a:solidFill>
              </a:rPr>
              <a:t>FAZIT</a:t>
            </a:r>
            <a:endParaRPr lang="en-US" dirty="0"/>
          </a:p>
        </p:txBody>
      </p:sp>
      <p:grpSp>
        <p:nvGrpSpPr>
          <p:cNvPr id="11" name="Gruppieren 10"/>
          <p:cNvGrpSpPr/>
          <p:nvPr/>
        </p:nvGrpSpPr>
        <p:grpSpPr>
          <a:xfrm>
            <a:off x="6004873" y="5264456"/>
            <a:ext cx="3812347" cy="1012055"/>
            <a:chOff x="1544715" y="5317724"/>
            <a:chExt cx="8361285" cy="1012055"/>
          </a:xfrm>
        </p:grpSpPr>
        <p:sp>
          <p:nvSpPr>
            <p:cNvPr id="12" name="Rechteck 11"/>
            <p:cNvSpPr/>
            <p:nvPr/>
          </p:nvSpPr>
          <p:spPr>
            <a:xfrm>
              <a:off x="1544715" y="5317724"/>
              <a:ext cx="8361285" cy="10120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platzhalter 5"/>
            <p:cNvSpPr txBox="1">
              <a:spLocks/>
            </p:cNvSpPr>
            <p:nvPr/>
          </p:nvSpPr>
          <p:spPr>
            <a:xfrm>
              <a:off x="1723852" y="5397623"/>
              <a:ext cx="7831879" cy="914400"/>
            </a:xfrm>
            <a:prstGeom prst="rect">
              <a:avLst/>
            </a:prstGeom>
          </p:spPr>
          <p:txBody>
            <a:bodyPr vert="horz" lIns="0" tIns="0" rIns="0" bIns="0" rtlCol="0">
              <a:normAutofit/>
            </a:bodyPr>
            <a:lstStyle>
              <a:lvl1pPr marL="187517" indent="-187517" algn="l" defTabSz="914353" rtl="0" eaLnBrk="1" latinLnBrk="0" hangingPunct="1">
                <a:spcBef>
                  <a:spcPts val="0"/>
                </a:spcBef>
                <a:buClr>
                  <a:srgbClr val="0049A4"/>
                </a:buClr>
                <a:buSzPct val="110000"/>
                <a:buFont typeface="Arial Narrow"/>
                <a:buChar char="»"/>
                <a:defRPr sz="1600" b="0" kern="1200" baseline="0">
                  <a:solidFill>
                    <a:schemeClr val="tx1"/>
                  </a:solidFill>
                  <a:latin typeface="Arial Narrow" pitchFamily="34" charset="0"/>
                  <a:ea typeface="+mn-ea"/>
                  <a:cs typeface="+mn-cs"/>
                </a:defRPr>
              </a:lvl1pPr>
              <a:lvl2pPr marL="355600" marR="0" indent="-177800" algn="l" defTabSz="914353" rtl="0" eaLnBrk="1" fontAlgn="auto" latinLnBrk="0" hangingPunct="1">
                <a:lnSpc>
                  <a:spcPct val="100000"/>
                </a:lnSpc>
                <a:spcBef>
                  <a:spcPts val="0"/>
                </a:spcBef>
                <a:spcAft>
                  <a:spcPts val="0"/>
                </a:spcAft>
                <a:buClr>
                  <a:schemeClr val="tx1"/>
                </a:buClr>
                <a:buSzPct val="80000"/>
                <a:buFont typeface="Arial"/>
                <a:buChar char="•"/>
                <a:tabLst/>
                <a:defRPr sz="1600" kern="1200" baseline="0">
                  <a:solidFill>
                    <a:schemeClr val="tx1"/>
                  </a:solidFill>
                  <a:latin typeface="Arial Narrow" pitchFamily="34" charset="0"/>
                  <a:ea typeface="+mn-ea"/>
                  <a:cs typeface="+mn-cs"/>
                </a:defRPr>
              </a:lvl2pPr>
              <a:lvl3pPr marL="5334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3pPr>
              <a:lvl4pPr marL="723900" indent="-190500" algn="l" defTabSz="914353" rtl="0" eaLnBrk="1" latinLnBrk="0" hangingPunct="1">
                <a:lnSpc>
                  <a:spcPts val="1900"/>
                </a:lnSpc>
                <a:spcBef>
                  <a:spcPts val="0"/>
                </a:spcBef>
                <a:buClrTx/>
                <a:buSzPct val="80000"/>
                <a:buFont typeface="Arial"/>
                <a:buChar char="•"/>
                <a:defRPr sz="1600" kern="1200" baseline="0">
                  <a:solidFill>
                    <a:schemeClr val="tx1"/>
                  </a:solidFill>
                  <a:latin typeface="Arial Narrow" pitchFamily="34" charset="0"/>
                  <a:ea typeface="+mn-ea"/>
                  <a:cs typeface="+mn-cs"/>
                </a:defRPr>
              </a:lvl4pPr>
              <a:lvl5pPr marL="9017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de-DE" sz="1400" dirty="0"/>
                <a:t>Kein „</a:t>
              </a:r>
              <a:r>
                <a:rPr lang="de-DE" sz="1400" dirty="0" err="1"/>
                <a:t>one</a:t>
              </a:r>
              <a:r>
                <a:rPr lang="de-DE" sz="1400" dirty="0"/>
                <a:t> </a:t>
              </a:r>
              <a:r>
                <a:rPr lang="de-DE" sz="1400" dirty="0" err="1"/>
                <a:t>size</a:t>
              </a:r>
              <a:r>
                <a:rPr lang="de-DE" sz="1400" dirty="0"/>
                <a:t> </a:t>
              </a:r>
              <a:r>
                <a:rPr lang="de-DE" sz="1400" dirty="0" err="1"/>
                <a:t>fits</a:t>
              </a:r>
              <a:r>
                <a:rPr lang="de-DE" sz="1400" dirty="0"/>
                <a:t> all“: Unterschiedliche Führungsebenen bedürfen unterschiedlicher Maßnahmen für die Erhöhung des Frauenanteils. </a:t>
              </a:r>
              <a:endParaRPr lang="en-US" sz="1400" dirty="0"/>
            </a:p>
          </p:txBody>
        </p:sp>
      </p:grpSp>
      <p:graphicFrame>
        <p:nvGraphicFramePr>
          <p:cNvPr id="34" name="Diagramm 33"/>
          <p:cNvGraphicFramePr>
            <a:graphicFrameLocks/>
          </p:cNvGraphicFramePr>
          <p:nvPr>
            <p:extLst>
              <p:ext uri="{D42A27DB-BD31-4B8C-83A1-F6EECF244321}">
                <p14:modId xmlns:p14="http://schemas.microsoft.com/office/powerpoint/2010/main" val="97673277"/>
              </p:ext>
            </p:extLst>
          </p:nvPr>
        </p:nvGraphicFramePr>
        <p:xfrm>
          <a:off x="560387" y="1680274"/>
          <a:ext cx="4209575" cy="4449063"/>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feld 34"/>
          <p:cNvSpPr txBox="1"/>
          <p:nvPr/>
        </p:nvSpPr>
        <p:spPr>
          <a:xfrm>
            <a:off x="4368638" y="5883117"/>
            <a:ext cx="476412" cy="246221"/>
          </a:xfrm>
          <a:prstGeom prst="rect">
            <a:avLst/>
          </a:prstGeom>
          <a:noFill/>
        </p:spPr>
        <p:txBody>
          <a:bodyPr wrap="none" rtlCol="0">
            <a:spAutoFit/>
          </a:bodyPr>
          <a:lstStyle>
            <a:defPPr>
              <a:defRPr lang="de-DE"/>
            </a:defPPr>
            <a:lvl1pPr>
              <a:defRPr sz="1000"/>
            </a:lvl1pPr>
          </a:lstStyle>
          <a:p>
            <a:r>
              <a:rPr lang="de-DE" dirty="0">
                <a:solidFill>
                  <a:schemeClr val="tx1">
                    <a:lumMod val="65000"/>
                    <a:lumOff val="35000"/>
                  </a:schemeClr>
                </a:solidFill>
              </a:rPr>
              <a:t>n=118</a:t>
            </a:r>
            <a:endParaRPr lang="en-US" dirty="0">
              <a:solidFill>
                <a:schemeClr val="tx1">
                  <a:lumMod val="65000"/>
                  <a:lumOff val="35000"/>
                </a:schemeClr>
              </a:solidFill>
            </a:endParaRPr>
          </a:p>
        </p:txBody>
      </p:sp>
      <p:sp>
        <p:nvSpPr>
          <p:cNvPr id="7" name="Textplatzhalter 6"/>
          <p:cNvSpPr>
            <a:spLocks noGrp="1"/>
          </p:cNvSpPr>
          <p:nvPr>
            <p:ph type="body" sz="quarter" idx="17"/>
          </p:nvPr>
        </p:nvSpPr>
        <p:spPr/>
        <p:txBody>
          <a:bodyPr/>
          <a:lstStyle/>
          <a:p>
            <a:r>
              <a:rPr lang="de-DE" dirty="0">
                <a:solidFill>
                  <a:schemeClr val="tx2"/>
                </a:solidFill>
              </a:rPr>
              <a:t>Welche Instrumente nutzen die Unternehmen?</a:t>
            </a:r>
            <a:endParaRPr lang="en-US" dirty="0">
              <a:solidFill>
                <a:schemeClr val="tx2"/>
              </a:solidFill>
            </a:endParaRPr>
          </a:p>
        </p:txBody>
      </p:sp>
    </p:spTree>
    <p:extLst>
      <p:ext uri="{BB962C8B-B14F-4D97-AF65-F5344CB8AC3E}">
        <p14:creationId xmlns:p14="http://schemas.microsoft.com/office/powerpoint/2010/main" val="162051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75" name="think-cell Folie" r:id="rId5" imgW="530" imgH="528" progId="TCLayout.ActiveDocument.1">
                  <p:embed/>
                </p:oleObj>
              </mc:Choice>
              <mc:Fallback>
                <p:oleObj name="think-cell Foli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el 1"/>
          <p:cNvSpPr>
            <a:spLocks noGrp="1"/>
          </p:cNvSpPr>
          <p:nvPr>
            <p:ph type="title"/>
          </p:nvPr>
        </p:nvSpPr>
        <p:spPr/>
        <p:txBody>
          <a:bodyPr/>
          <a:lstStyle/>
          <a:p>
            <a:r>
              <a:rPr lang="de-DE" dirty="0"/>
              <a:t>Ansätze </a:t>
            </a:r>
            <a:r>
              <a:rPr lang="de-DE" dirty="0">
                <a:solidFill>
                  <a:schemeClr val="tx2"/>
                </a:solidFill>
              </a:rPr>
              <a:t>und Instrumente</a:t>
            </a:r>
            <a:endParaRPr lang="en-US"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15</a:t>
            </a:fld>
            <a:endParaRPr lang="de-DE" dirty="0"/>
          </a:p>
        </p:txBody>
      </p:sp>
      <p:sp>
        <p:nvSpPr>
          <p:cNvPr id="5" name="Textplatzhalter 4"/>
          <p:cNvSpPr>
            <a:spLocks noGrp="1"/>
          </p:cNvSpPr>
          <p:nvPr>
            <p:ph type="body" sz="quarter" idx="17"/>
          </p:nvPr>
        </p:nvSpPr>
        <p:spPr/>
        <p:txBody>
          <a:bodyPr/>
          <a:lstStyle/>
          <a:p>
            <a:r>
              <a:rPr lang="de-DE" dirty="0"/>
              <a:t>Statements aus den qualitativen Interviews</a:t>
            </a:r>
            <a:endParaRPr lang="en-US" dirty="0"/>
          </a:p>
        </p:txBody>
      </p:sp>
      <p:cxnSp>
        <p:nvCxnSpPr>
          <p:cNvPr id="12"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0" y="1423447"/>
            <a:ext cx="9906000" cy="5434553"/>
          </a:xfrm>
          <a:prstGeom prst="rect">
            <a:avLst/>
          </a:prstGeom>
          <a:solidFill>
            <a:srgbClr val="F2F2F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hteck 14"/>
          <p:cNvSpPr/>
          <p:nvPr/>
        </p:nvSpPr>
        <p:spPr>
          <a:xfrm>
            <a:off x="195213" y="1796361"/>
            <a:ext cx="4612457" cy="1338828"/>
          </a:xfrm>
          <a:prstGeom prst="rect">
            <a:avLst/>
          </a:prstGeom>
        </p:spPr>
        <p:txBody>
          <a:bodyPr wrap="square">
            <a:spAutoFit/>
          </a:bodyPr>
          <a:lstStyle/>
          <a:p>
            <a:pPr algn="ctr"/>
            <a:r>
              <a:rPr lang="de-DE" sz="1400" dirty="0"/>
              <a:t>„Wir haben ein ganzheitliches Konzept entwickelt, denn alles andere funktioniert nicht. Home Office, Teilzeit, Mutter-Kind-Büro – das haben wir alles. Aber darum geht es in den letzten Etagen nicht mehr. Es geht um die Veränderung der Denkmuster und um die Veränderung der Kultur.“</a:t>
            </a:r>
          </a:p>
          <a:p>
            <a:pPr algn="ctr"/>
            <a:r>
              <a:rPr lang="de-DE" sz="1100" i="1" dirty="0">
                <a:latin typeface="+mj-lt"/>
                <a:ea typeface="Times New Roman" panose="02020603050405020304" pitchFamily="18" charset="0"/>
                <a:cs typeface="Times New Roman" panose="02020603050405020304" pitchFamily="18" charset="0"/>
              </a:rPr>
              <a:t>(Mittelstand)</a:t>
            </a:r>
            <a:endParaRPr lang="en-US" sz="1100" i="1" dirty="0">
              <a:latin typeface="+mj-lt"/>
              <a:ea typeface="Times New Roman" panose="02020603050405020304" pitchFamily="18" charset="0"/>
              <a:cs typeface="Times New Roman" panose="02020603050405020304" pitchFamily="18" charset="0"/>
            </a:endParaRPr>
          </a:p>
        </p:txBody>
      </p:sp>
      <p:sp>
        <p:nvSpPr>
          <p:cNvPr id="18" name="Rechteck 17"/>
          <p:cNvSpPr/>
          <p:nvPr/>
        </p:nvSpPr>
        <p:spPr>
          <a:xfrm>
            <a:off x="5213023" y="2079778"/>
            <a:ext cx="3844565" cy="692497"/>
          </a:xfrm>
          <a:prstGeom prst="rect">
            <a:avLst/>
          </a:prstGeom>
        </p:spPr>
        <p:txBody>
          <a:bodyPr wrap="square">
            <a:spAutoFit/>
          </a:bodyPr>
          <a:lstStyle/>
          <a:p>
            <a:pPr algn="ctr"/>
            <a:r>
              <a:rPr lang="de-DE" sz="1400" dirty="0"/>
              <a:t>„Ich halte einen  Mix aus Gender-exklusiven und Gender-sensiblen Maßnahmen für zielführend.“</a:t>
            </a:r>
          </a:p>
          <a:p>
            <a:pPr algn="ctr"/>
            <a:r>
              <a:rPr lang="de-DE" sz="1100" i="1" dirty="0">
                <a:latin typeface="+mj-lt"/>
              </a:rPr>
              <a:t>(Großunternehmen)</a:t>
            </a:r>
            <a:endParaRPr lang="en-US" sz="1100" i="1" dirty="0">
              <a:latin typeface="+mj-lt"/>
            </a:endParaRPr>
          </a:p>
        </p:txBody>
      </p:sp>
      <p:sp>
        <p:nvSpPr>
          <p:cNvPr id="19" name="Rechteck 18"/>
          <p:cNvSpPr/>
          <p:nvPr/>
        </p:nvSpPr>
        <p:spPr>
          <a:xfrm>
            <a:off x="122550" y="3397345"/>
            <a:ext cx="3940404" cy="1169551"/>
          </a:xfrm>
          <a:prstGeom prst="rect">
            <a:avLst/>
          </a:prstGeom>
        </p:spPr>
        <p:txBody>
          <a:bodyPr wrap="square">
            <a:spAutoFit/>
          </a:bodyPr>
          <a:lstStyle/>
          <a:p>
            <a:pPr algn="ctr"/>
            <a:r>
              <a:rPr lang="de-DE" sz="1400" dirty="0"/>
              <a:t>„Mein Ziel ist es, das Selbstbewusstsein der Frauen zu stärken, damit sie Dinge einfordern und sich was zutrauen. Dafür brauchen wir die Frauen, die jetzt schon in Führungspositionen sind, als Vorbilder und Mentorinnen.“ </a:t>
            </a:r>
            <a:r>
              <a:rPr lang="de-DE" sz="1100" i="1" dirty="0"/>
              <a:t>(Mittelstand)</a:t>
            </a:r>
            <a:endParaRPr lang="en-US" sz="1100" i="1" dirty="0"/>
          </a:p>
        </p:txBody>
      </p:sp>
      <p:sp>
        <p:nvSpPr>
          <p:cNvPr id="21" name="Rechteck 20"/>
          <p:cNvSpPr/>
          <p:nvPr/>
        </p:nvSpPr>
        <p:spPr>
          <a:xfrm>
            <a:off x="4392891" y="3136523"/>
            <a:ext cx="5316717" cy="1384995"/>
          </a:xfrm>
          <a:prstGeom prst="rect">
            <a:avLst/>
          </a:prstGeom>
        </p:spPr>
        <p:txBody>
          <a:bodyPr wrap="square">
            <a:spAutoFit/>
          </a:bodyPr>
          <a:lstStyle/>
          <a:p>
            <a:pPr algn="ctr"/>
            <a:r>
              <a:rPr lang="de-DE" sz="1400" dirty="0"/>
              <a:t>„Wir unterstützen sehr aktiv Väter, die in Elternzeit gehen. Oft ist es für einen Mann ein noch stärkerer Karriereknick als für eine Frau. Denn das ist in der Gesellschaft noch nicht selbstverständlich. Aber gerade diese veränderten Denkmuster brauchen wir, um das fest etablierte Rollenverständnis zu durchbrechen. Dadurch werden wir mittel- bis langfristig mehr Frauen für die Führungspositionen gewinnen</a:t>
            </a:r>
            <a:r>
              <a:rPr lang="de-DE" sz="1200" dirty="0"/>
              <a:t>.“ </a:t>
            </a:r>
            <a:r>
              <a:rPr lang="de-DE" sz="1200" i="1" dirty="0"/>
              <a:t>(Großunternehmen)</a:t>
            </a:r>
            <a:endParaRPr lang="en-US" sz="1200" i="1" dirty="0"/>
          </a:p>
        </p:txBody>
      </p:sp>
      <p:sp>
        <p:nvSpPr>
          <p:cNvPr id="14" name="Rechteck 13"/>
          <p:cNvSpPr/>
          <p:nvPr/>
        </p:nvSpPr>
        <p:spPr>
          <a:xfrm>
            <a:off x="1054277" y="4994343"/>
            <a:ext cx="7654564" cy="1123384"/>
          </a:xfrm>
          <a:prstGeom prst="rect">
            <a:avLst/>
          </a:prstGeom>
        </p:spPr>
        <p:txBody>
          <a:bodyPr wrap="square">
            <a:spAutoFit/>
          </a:bodyPr>
          <a:lstStyle/>
          <a:p>
            <a:pPr algn="ctr"/>
            <a:r>
              <a:rPr lang="de-DE" sz="1400" dirty="0"/>
              <a:t>„Die Männernetzwerke haben eine lange Tradition. Die Männer bauen diese sehr natürlich auf und nutzen diese sehr stark. Bei Frauen ist das nicht so. Die ‚reinen‘ Frauennetzwerke haben eine andere Funktion – sie werden sehr selten als Karrierehebel benutzt. Ich zweifle auch, ob dies der richtige Ansatz ist. Ich bin fest davon überzeugt, dass Frauenkarrieren nicht ohne Männer – sowohl im privaten als auch im beruflichen Umfeld – funktionieren.“ </a:t>
            </a:r>
            <a:r>
              <a:rPr lang="de-DE" sz="1100" i="1" dirty="0"/>
              <a:t>(Großunternehmen)</a:t>
            </a:r>
            <a:endParaRPr lang="en-US" sz="1100" i="1" dirty="0"/>
          </a:p>
        </p:txBody>
      </p:sp>
    </p:spTree>
    <p:extLst>
      <p:ext uri="{BB962C8B-B14F-4D97-AF65-F5344CB8AC3E}">
        <p14:creationId xmlns:p14="http://schemas.microsoft.com/office/powerpoint/2010/main" val="291979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388083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96" name="think-cell Folie" r:id="rId5" imgW="530" imgH="528" progId="TCLayout.ActiveDocument.1">
                  <p:embed/>
                </p:oleObj>
              </mc:Choice>
              <mc:Fallback>
                <p:oleObj name="think-cell Foli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5" name="Rechteck 44"/>
          <p:cNvSpPr/>
          <p:nvPr/>
        </p:nvSpPr>
        <p:spPr>
          <a:xfrm>
            <a:off x="1136339" y="5221224"/>
            <a:ext cx="8680882" cy="10552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vert="horz" lIns="0" tIns="0" rIns="0" bIns="0" rtlCol="0" anchor="b" anchorCtr="0">
            <a:noAutofit/>
          </a:bodyPr>
          <a:lstStyle/>
          <a:p>
            <a:r>
              <a:rPr lang="de-DE" dirty="0"/>
              <a:t>Stellschrauben für nachhaltige Veränderung</a:t>
            </a:r>
            <a:endParaRPr lang="en-US" dirty="0"/>
          </a:p>
        </p:txBody>
      </p:sp>
      <p:sp>
        <p:nvSpPr>
          <p:cNvPr id="3" name="Textplatzhalter 2"/>
          <p:cNvSpPr>
            <a:spLocks noGrp="1"/>
          </p:cNvSpPr>
          <p:nvPr>
            <p:ph type="body" sz="quarter" idx="17"/>
          </p:nvPr>
        </p:nvSpPr>
        <p:spPr/>
        <p:txBody>
          <a:bodyPr vert="horz" wrap="square" lIns="0" tIns="0" rIns="0" bIns="0" rtlCol="0" anchor="t" anchorCtr="0">
            <a:noAutofit/>
          </a:bodyPr>
          <a:lstStyle/>
          <a:p>
            <a:r>
              <a:rPr lang="de-DE" dirty="0"/>
              <a:t>Perspektiven</a:t>
            </a:r>
            <a:r>
              <a:rPr lang="de-DE" dirty="0">
                <a:solidFill>
                  <a:srgbClr val="FF0000"/>
                </a:solidFill>
              </a:rPr>
              <a:t> </a:t>
            </a:r>
            <a:r>
              <a:rPr lang="de-DE" dirty="0"/>
              <a:t>auf die Ebenen Individuum, Unternehmen, Gesellschaft</a:t>
            </a:r>
            <a:endParaRPr lang="en-US" dirty="0"/>
          </a:p>
        </p:txBody>
      </p:sp>
      <p:sp>
        <p:nvSpPr>
          <p:cNvPr id="5" name="Foliennummernplatzhalter 4"/>
          <p:cNvSpPr>
            <a:spLocks noGrp="1"/>
          </p:cNvSpPr>
          <p:nvPr>
            <p:ph type="sldNum" sz="quarter" idx="4294967295"/>
          </p:nvPr>
        </p:nvSpPr>
        <p:spPr>
          <a:xfrm>
            <a:off x="5049308" y="6628343"/>
            <a:ext cx="1097492" cy="112182"/>
          </a:xfrm>
          <a:prstGeom prst="rect">
            <a:avLst/>
          </a:prstGeom>
        </p:spPr>
        <p:txBody>
          <a:bodyPr/>
          <a:lstStyle/>
          <a:p>
            <a:fld id="{6E2E8A81-5998-034F-B1B0-71AC79561A45}" type="slidenum">
              <a:rPr lang="de-DE" smtClean="0"/>
              <a:pPr/>
              <a:t>16</a:t>
            </a:fld>
            <a:endParaRPr lang="de-DE" dirty="0"/>
          </a:p>
        </p:txBody>
      </p:sp>
      <p:grpSp>
        <p:nvGrpSpPr>
          <p:cNvPr id="8" name="Gruppieren 7"/>
          <p:cNvGrpSpPr/>
          <p:nvPr/>
        </p:nvGrpSpPr>
        <p:grpSpPr>
          <a:xfrm>
            <a:off x="900111" y="1549813"/>
            <a:ext cx="7861163" cy="3598259"/>
            <a:chOff x="268518" y="1549813"/>
            <a:chExt cx="7861163" cy="3598259"/>
          </a:xfrm>
        </p:grpSpPr>
        <p:sp>
          <p:nvSpPr>
            <p:cNvPr id="34" name="Ellipse 33"/>
            <p:cNvSpPr/>
            <p:nvPr/>
          </p:nvSpPr>
          <p:spPr>
            <a:xfrm>
              <a:off x="3156420" y="1563078"/>
              <a:ext cx="2999288" cy="1801914"/>
            </a:xfrm>
            <a:prstGeom prst="ellipse">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feld 36"/>
            <p:cNvSpPr txBox="1"/>
            <p:nvPr/>
          </p:nvSpPr>
          <p:spPr>
            <a:xfrm>
              <a:off x="5644840" y="1549813"/>
              <a:ext cx="805478" cy="266621"/>
            </a:xfrm>
            <a:prstGeom prst="rect">
              <a:avLst/>
            </a:prstGeom>
            <a:noFill/>
          </p:spPr>
          <p:txBody>
            <a:bodyPr wrap="none" rtlCol="0">
              <a:spAutoFit/>
            </a:bodyPr>
            <a:lstStyle/>
            <a:p>
              <a:r>
                <a:rPr lang="de-DE" sz="1400" b="0" dirty="0">
                  <a:solidFill>
                    <a:schemeClr val="tx2"/>
                  </a:solidFill>
                </a:rPr>
                <a:t>Individuum</a:t>
              </a:r>
              <a:endParaRPr lang="en-US" sz="1400" b="0" dirty="0">
                <a:solidFill>
                  <a:schemeClr val="tx2"/>
                </a:solidFill>
              </a:endParaRPr>
            </a:p>
          </p:txBody>
        </p:sp>
        <p:grpSp>
          <p:nvGrpSpPr>
            <p:cNvPr id="7" name="Gruppieren 6"/>
            <p:cNvGrpSpPr/>
            <p:nvPr/>
          </p:nvGrpSpPr>
          <p:grpSpPr>
            <a:xfrm>
              <a:off x="268518" y="1708067"/>
              <a:ext cx="7861163" cy="3440005"/>
              <a:chOff x="306220" y="1708067"/>
              <a:chExt cx="7861163" cy="3440005"/>
            </a:xfrm>
          </p:grpSpPr>
          <p:sp>
            <p:nvSpPr>
              <p:cNvPr id="4" name="Ellipse 3"/>
              <p:cNvSpPr/>
              <p:nvPr/>
            </p:nvSpPr>
            <p:spPr>
              <a:xfrm>
                <a:off x="367645" y="2234153"/>
                <a:ext cx="4358033" cy="2828041"/>
              </a:xfrm>
              <a:prstGeom prst="ellipse">
                <a:avLst/>
              </a:prstGeom>
              <a:solidFill>
                <a:schemeClr val="tx2">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Ellipse 32"/>
              <p:cNvSpPr/>
              <p:nvPr/>
            </p:nvSpPr>
            <p:spPr>
              <a:xfrm>
                <a:off x="3730779" y="2720973"/>
                <a:ext cx="4413980" cy="2427099"/>
              </a:xfrm>
              <a:prstGeom prst="ellipse">
                <a:avLst/>
              </a:prstGeom>
              <a:solidFill>
                <a:schemeClr val="accent4">
                  <a:lumMod val="5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feld 34"/>
              <p:cNvSpPr txBox="1"/>
              <p:nvPr/>
            </p:nvSpPr>
            <p:spPr>
              <a:xfrm>
                <a:off x="306220" y="4707215"/>
                <a:ext cx="968244" cy="266621"/>
              </a:xfrm>
              <a:prstGeom prst="rect">
                <a:avLst/>
              </a:prstGeom>
              <a:noFill/>
            </p:spPr>
            <p:txBody>
              <a:bodyPr wrap="none" rtlCol="0">
                <a:spAutoFit/>
              </a:bodyPr>
              <a:lstStyle/>
              <a:p>
                <a:r>
                  <a:rPr lang="de-DE" sz="1400" b="0" dirty="0">
                    <a:solidFill>
                      <a:schemeClr val="tx2"/>
                    </a:solidFill>
                  </a:rPr>
                  <a:t>Unternehmen</a:t>
                </a:r>
                <a:endParaRPr lang="en-US" sz="1400" b="0" dirty="0">
                  <a:solidFill>
                    <a:schemeClr val="tx2"/>
                  </a:solidFill>
                </a:endParaRPr>
              </a:p>
            </p:txBody>
          </p:sp>
          <p:sp>
            <p:nvSpPr>
              <p:cNvPr id="36" name="Textfeld 35"/>
              <p:cNvSpPr txBox="1"/>
              <p:nvPr/>
            </p:nvSpPr>
            <p:spPr>
              <a:xfrm>
                <a:off x="7236589" y="4838904"/>
                <a:ext cx="930794" cy="266621"/>
              </a:xfrm>
              <a:prstGeom prst="rect">
                <a:avLst/>
              </a:prstGeom>
              <a:noFill/>
            </p:spPr>
            <p:txBody>
              <a:bodyPr wrap="none" rtlCol="0">
                <a:spAutoFit/>
              </a:bodyPr>
              <a:lstStyle/>
              <a:p>
                <a:r>
                  <a:rPr lang="de-DE" sz="1400" b="0" dirty="0">
                    <a:solidFill>
                      <a:schemeClr val="tx2"/>
                    </a:solidFill>
                  </a:rPr>
                  <a:t>Gesellschaft </a:t>
                </a:r>
                <a:endParaRPr lang="en-US" sz="1400" b="0" dirty="0">
                  <a:solidFill>
                    <a:schemeClr val="tx2"/>
                  </a:solidFill>
                </a:endParaRPr>
              </a:p>
            </p:txBody>
          </p:sp>
          <p:sp>
            <p:nvSpPr>
              <p:cNvPr id="38" name="Textfeld 37"/>
              <p:cNvSpPr txBox="1"/>
              <p:nvPr/>
            </p:nvSpPr>
            <p:spPr>
              <a:xfrm>
                <a:off x="6022066" y="3099745"/>
                <a:ext cx="184731" cy="338554"/>
              </a:xfrm>
              <a:prstGeom prst="rect">
                <a:avLst/>
              </a:prstGeom>
              <a:noFill/>
            </p:spPr>
            <p:txBody>
              <a:bodyPr wrap="none" rtlCol="0">
                <a:spAutoFit/>
              </a:bodyPr>
              <a:lstStyle/>
              <a:p>
                <a:endParaRPr lang="de-DE" sz="1600" b="0" dirty="0"/>
              </a:p>
            </p:txBody>
          </p:sp>
          <p:sp>
            <p:nvSpPr>
              <p:cNvPr id="39" name="Textfeld 38"/>
              <p:cNvSpPr txBox="1"/>
              <p:nvPr/>
            </p:nvSpPr>
            <p:spPr>
              <a:xfrm>
                <a:off x="2046343" y="2435410"/>
                <a:ext cx="1513066" cy="293283"/>
              </a:xfrm>
              <a:prstGeom prst="rect">
                <a:avLst/>
              </a:prstGeom>
              <a:noFill/>
            </p:spPr>
            <p:txBody>
              <a:bodyPr wrap="none" rtlCol="0">
                <a:spAutoFit/>
              </a:bodyPr>
              <a:lstStyle/>
              <a:p>
                <a:r>
                  <a:rPr lang="de-DE" sz="1600" b="0" dirty="0"/>
                  <a:t>Frauen als Vorbilder</a:t>
                </a:r>
              </a:p>
            </p:txBody>
          </p:sp>
          <p:sp>
            <p:nvSpPr>
              <p:cNvPr id="40" name="Textfeld 39"/>
              <p:cNvSpPr txBox="1"/>
              <p:nvPr/>
            </p:nvSpPr>
            <p:spPr>
              <a:xfrm>
                <a:off x="851888" y="4126225"/>
                <a:ext cx="1771994" cy="293283"/>
              </a:xfrm>
              <a:prstGeom prst="rect">
                <a:avLst/>
              </a:prstGeom>
              <a:noFill/>
            </p:spPr>
            <p:txBody>
              <a:bodyPr wrap="none" rtlCol="0">
                <a:spAutoFit/>
              </a:bodyPr>
              <a:lstStyle/>
              <a:p>
                <a:r>
                  <a:rPr lang="de-DE" sz="1600" b="0" dirty="0"/>
                  <a:t>Zutrauen der Positionen</a:t>
                </a:r>
              </a:p>
            </p:txBody>
          </p:sp>
          <p:sp>
            <p:nvSpPr>
              <p:cNvPr id="41" name="Textfeld 40"/>
              <p:cNvSpPr txBox="1"/>
              <p:nvPr/>
            </p:nvSpPr>
            <p:spPr>
              <a:xfrm>
                <a:off x="382331" y="3652245"/>
                <a:ext cx="1280814" cy="293283"/>
              </a:xfrm>
              <a:prstGeom prst="rect">
                <a:avLst/>
              </a:prstGeom>
              <a:noFill/>
            </p:spPr>
            <p:txBody>
              <a:bodyPr wrap="none" rtlCol="0">
                <a:spAutoFit/>
              </a:bodyPr>
              <a:lstStyle/>
              <a:p>
                <a:r>
                  <a:rPr lang="de-DE" sz="1600" b="0" dirty="0"/>
                  <a:t>Machtsponsoren</a:t>
                </a:r>
              </a:p>
            </p:txBody>
          </p:sp>
          <p:sp>
            <p:nvSpPr>
              <p:cNvPr id="42" name="Textfeld 41"/>
              <p:cNvSpPr txBox="1"/>
              <p:nvPr/>
            </p:nvSpPr>
            <p:spPr>
              <a:xfrm>
                <a:off x="4038295" y="4243233"/>
                <a:ext cx="2170950" cy="584775"/>
              </a:xfrm>
              <a:prstGeom prst="rect">
                <a:avLst/>
              </a:prstGeom>
              <a:noFill/>
            </p:spPr>
            <p:txBody>
              <a:bodyPr wrap="square" rtlCol="0">
                <a:spAutoFit/>
              </a:bodyPr>
              <a:lstStyle/>
              <a:p>
                <a:pPr algn="ctr"/>
                <a:r>
                  <a:rPr lang="de-DE" sz="1600" dirty="0"/>
                  <a:t>Vereinbarkeit von </a:t>
                </a:r>
              </a:p>
              <a:p>
                <a:pPr algn="ctr"/>
                <a:r>
                  <a:rPr lang="de-DE" sz="1600" dirty="0"/>
                  <a:t>Beruf und Familie</a:t>
                </a:r>
                <a:r>
                  <a:rPr lang="en-US" sz="1600" dirty="0"/>
                  <a:t> </a:t>
                </a:r>
                <a:endParaRPr lang="de-DE" sz="1600" dirty="0"/>
              </a:p>
            </p:txBody>
          </p:sp>
          <p:sp>
            <p:nvSpPr>
              <p:cNvPr id="43" name="Textfeld 42"/>
              <p:cNvSpPr txBox="1"/>
              <p:nvPr/>
            </p:nvSpPr>
            <p:spPr>
              <a:xfrm>
                <a:off x="4060405" y="3423147"/>
                <a:ext cx="3986784" cy="307777"/>
              </a:xfrm>
              <a:prstGeom prst="rect">
                <a:avLst/>
              </a:prstGeom>
              <a:noFill/>
            </p:spPr>
            <p:txBody>
              <a:bodyPr wrap="square" rtlCol="0">
                <a:spAutoFit/>
              </a:bodyPr>
              <a:lstStyle/>
              <a:p>
                <a:pPr algn="ctr"/>
                <a:r>
                  <a:rPr lang="de-DE" sz="1400" b="0" dirty="0"/>
                  <a:t>Erhöhung des Anteils von Frauen in technischen Berufen</a:t>
                </a:r>
              </a:p>
            </p:txBody>
          </p:sp>
          <p:sp>
            <p:nvSpPr>
              <p:cNvPr id="44" name="Textfeld 43"/>
              <p:cNvSpPr txBox="1"/>
              <p:nvPr/>
            </p:nvSpPr>
            <p:spPr>
              <a:xfrm>
                <a:off x="4226581" y="1708067"/>
                <a:ext cx="1482472" cy="453255"/>
              </a:xfrm>
              <a:prstGeom prst="rect">
                <a:avLst/>
              </a:prstGeom>
              <a:noFill/>
            </p:spPr>
            <p:txBody>
              <a:bodyPr wrap="none" rtlCol="0">
                <a:spAutoFit/>
              </a:bodyPr>
              <a:lstStyle/>
              <a:p>
                <a:pPr algn="ctr"/>
                <a:r>
                  <a:rPr lang="de-DE" sz="1400" dirty="0">
                    <a:solidFill>
                      <a:schemeClr val="bg1"/>
                    </a:solidFill>
                  </a:rPr>
                  <a:t>Ausbildungs- und </a:t>
                </a:r>
              </a:p>
              <a:p>
                <a:pPr algn="ctr"/>
                <a:r>
                  <a:rPr lang="de-DE" sz="1400" dirty="0">
                    <a:solidFill>
                      <a:schemeClr val="bg1"/>
                    </a:solidFill>
                  </a:rPr>
                  <a:t>Berufsentscheidungen</a:t>
                </a:r>
              </a:p>
            </p:txBody>
          </p:sp>
          <p:sp>
            <p:nvSpPr>
              <p:cNvPr id="46" name="Textfeld 45"/>
              <p:cNvSpPr txBox="1"/>
              <p:nvPr/>
            </p:nvSpPr>
            <p:spPr>
              <a:xfrm>
                <a:off x="3797159" y="3676580"/>
                <a:ext cx="2028038" cy="584775"/>
              </a:xfrm>
              <a:prstGeom prst="rect">
                <a:avLst/>
              </a:prstGeom>
              <a:noFill/>
            </p:spPr>
            <p:txBody>
              <a:bodyPr wrap="square" rtlCol="0">
                <a:spAutoFit/>
              </a:bodyPr>
              <a:lstStyle>
                <a:defPPr>
                  <a:defRPr lang="de-DE"/>
                </a:defPPr>
                <a:lvl1pPr>
                  <a:defRPr sz="2200"/>
                </a:lvl1pPr>
              </a:lstStyle>
              <a:p>
                <a:pPr algn="ctr"/>
                <a:r>
                  <a:rPr lang="de-DE" sz="1600" dirty="0"/>
                  <a:t>Überwindung von </a:t>
                </a:r>
              </a:p>
              <a:p>
                <a:pPr algn="ctr"/>
                <a:r>
                  <a:rPr lang="de-DE" sz="1600" dirty="0"/>
                  <a:t>Stereotypen</a:t>
                </a:r>
                <a:endParaRPr lang="en-US" sz="1600" dirty="0"/>
              </a:p>
            </p:txBody>
          </p:sp>
          <p:sp>
            <p:nvSpPr>
              <p:cNvPr id="47" name="Textfeld 46"/>
              <p:cNvSpPr txBox="1"/>
              <p:nvPr/>
            </p:nvSpPr>
            <p:spPr>
              <a:xfrm>
                <a:off x="813533" y="2762388"/>
                <a:ext cx="2646878" cy="492443"/>
              </a:xfrm>
              <a:prstGeom prst="rect">
                <a:avLst/>
              </a:prstGeom>
              <a:noFill/>
            </p:spPr>
            <p:txBody>
              <a:bodyPr wrap="none" rtlCol="0">
                <a:spAutoFit/>
              </a:bodyPr>
              <a:lstStyle/>
              <a:p>
                <a:r>
                  <a:rPr lang="de-DE" sz="2600" dirty="0"/>
                  <a:t>Unternehmenskultur</a:t>
                </a:r>
              </a:p>
            </p:txBody>
          </p:sp>
          <p:sp>
            <p:nvSpPr>
              <p:cNvPr id="48" name="Textfeld 47"/>
              <p:cNvSpPr txBox="1"/>
              <p:nvPr/>
            </p:nvSpPr>
            <p:spPr>
              <a:xfrm>
                <a:off x="1820979" y="3750426"/>
                <a:ext cx="1594824" cy="373269"/>
              </a:xfrm>
              <a:prstGeom prst="rect">
                <a:avLst/>
              </a:prstGeom>
              <a:noFill/>
            </p:spPr>
            <p:txBody>
              <a:bodyPr wrap="none" rtlCol="0">
                <a:spAutoFit/>
              </a:bodyPr>
              <a:lstStyle/>
              <a:p>
                <a:r>
                  <a:rPr lang="de-DE" sz="2200" dirty="0"/>
                  <a:t>Kommunikation</a:t>
                </a:r>
              </a:p>
            </p:txBody>
          </p:sp>
          <p:sp>
            <p:nvSpPr>
              <p:cNvPr id="49" name="Textfeld 48"/>
              <p:cNvSpPr txBox="1"/>
              <p:nvPr/>
            </p:nvSpPr>
            <p:spPr>
              <a:xfrm>
                <a:off x="2410345" y="3209937"/>
                <a:ext cx="1639476" cy="506579"/>
              </a:xfrm>
              <a:prstGeom prst="rect">
                <a:avLst/>
              </a:prstGeom>
              <a:noFill/>
            </p:spPr>
            <p:txBody>
              <a:bodyPr wrap="none" rtlCol="0">
                <a:spAutoFit/>
              </a:bodyPr>
              <a:lstStyle/>
              <a:p>
                <a:pPr algn="ctr"/>
                <a:r>
                  <a:rPr lang="de-DE" sz="1600" dirty="0"/>
                  <a:t>Netzwerke als </a:t>
                </a:r>
              </a:p>
              <a:p>
                <a:pPr algn="ctr"/>
                <a:r>
                  <a:rPr lang="de-DE" sz="1600" dirty="0"/>
                  <a:t>Karrierebeschleuniger</a:t>
                </a:r>
              </a:p>
            </p:txBody>
          </p:sp>
          <p:sp>
            <p:nvSpPr>
              <p:cNvPr id="50" name="Textfeld 49"/>
              <p:cNvSpPr txBox="1"/>
              <p:nvPr/>
            </p:nvSpPr>
            <p:spPr>
              <a:xfrm>
                <a:off x="5598756" y="3901790"/>
                <a:ext cx="2506882" cy="707886"/>
              </a:xfrm>
              <a:prstGeom prst="rect">
                <a:avLst/>
              </a:prstGeom>
              <a:noFill/>
            </p:spPr>
            <p:txBody>
              <a:bodyPr wrap="square" rtlCol="0">
                <a:spAutoFit/>
              </a:bodyPr>
              <a:lstStyle/>
              <a:p>
                <a:pPr algn="ctr"/>
                <a:r>
                  <a:rPr lang="de-DE" sz="2000" dirty="0"/>
                  <a:t>Akzeptanz von Frauen in Führungspositionen</a:t>
                </a:r>
              </a:p>
            </p:txBody>
          </p:sp>
          <p:sp>
            <p:nvSpPr>
              <p:cNvPr id="51" name="Textfeld 50"/>
              <p:cNvSpPr txBox="1"/>
              <p:nvPr/>
            </p:nvSpPr>
            <p:spPr>
              <a:xfrm>
                <a:off x="3871573" y="2723951"/>
                <a:ext cx="1880025" cy="506579"/>
              </a:xfrm>
              <a:prstGeom prst="rect">
                <a:avLst/>
              </a:prstGeom>
              <a:noFill/>
            </p:spPr>
            <p:txBody>
              <a:bodyPr wrap="none" rtlCol="0">
                <a:spAutoFit/>
              </a:bodyPr>
              <a:lstStyle/>
              <a:p>
                <a:pPr algn="ctr"/>
                <a:r>
                  <a:rPr lang="de-DE" sz="1600" dirty="0">
                    <a:solidFill>
                      <a:schemeClr val="bg1"/>
                    </a:solidFill>
                  </a:rPr>
                  <a:t>Geschlechterspezifisches</a:t>
                </a:r>
              </a:p>
              <a:p>
                <a:pPr algn="ctr"/>
                <a:r>
                  <a:rPr lang="de-DE" sz="1600" dirty="0">
                    <a:solidFill>
                      <a:schemeClr val="bg1"/>
                    </a:solidFill>
                  </a:rPr>
                  <a:t>Rollenverständnis</a:t>
                </a:r>
              </a:p>
            </p:txBody>
          </p:sp>
          <p:sp>
            <p:nvSpPr>
              <p:cNvPr id="53" name="Textfeld 52"/>
              <p:cNvSpPr txBox="1"/>
              <p:nvPr/>
            </p:nvSpPr>
            <p:spPr>
              <a:xfrm>
                <a:off x="1649326" y="4488780"/>
                <a:ext cx="1754006" cy="492443"/>
              </a:xfrm>
              <a:prstGeom prst="rect">
                <a:avLst/>
              </a:prstGeom>
              <a:noFill/>
            </p:spPr>
            <p:txBody>
              <a:bodyPr wrap="none" rtlCol="0">
                <a:spAutoFit/>
              </a:bodyPr>
              <a:lstStyle/>
              <a:p>
                <a:pPr algn="ctr"/>
                <a:r>
                  <a:rPr lang="de-DE" sz="1300" b="0" dirty="0"/>
                  <a:t>Akzeptanz verschiedener </a:t>
                </a:r>
              </a:p>
              <a:p>
                <a:pPr algn="ctr"/>
                <a:r>
                  <a:rPr lang="de-DE" sz="1300" b="0" dirty="0"/>
                  <a:t>Karriereverläufe</a:t>
                </a:r>
              </a:p>
            </p:txBody>
          </p:sp>
          <p:sp>
            <p:nvSpPr>
              <p:cNvPr id="54" name="Textfeld 53"/>
              <p:cNvSpPr txBox="1"/>
              <p:nvPr/>
            </p:nvSpPr>
            <p:spPr>
              <a:xfrm>
                <a:off x="817620" y="3174843"/>
                <a:ext cx="1689891" cy="453255"/>
              </a:xfrm>
              <a:prstGeom prst="rect">
                <a:avLst/>
              </a:prstGeom>
              <a:noFill/>
            </p:spPr>
            <p:txBody>
              <a:bodyPr wrap="none" rtlCol="0">
                <a:spAutoFit/>
              </a:bodyPr>
              <a:lstStyle/>
              <a:p>
                <a:pPr algn="ctr"/>
                <a:r>
                  <a:rPr lang="de-DE" sz="1400" b="0" dirty="0"/>
                  <a:t>Akzeptanz verschiedener </a:t>
                </a:r>
              </a:p>
              <a:p>
                <a:pPr algn="ctr"/>
                <a:r>
                  <a:rPr lang="de-DE" sz="1400" b="0" dirty="0"/>
                  <a:t>Führungsstile</a:t>
                </a:r>
              </a:p>
            </p:txBody>
          </p:sp>
          <p:sp>
            <p:nvSpPr>
              <p:cNvPr id="55" name="Textfeld 54"/>
              <p:cNvSpPr txBox="1"/>
              <p:nvPr/>
            </p:nvSpPr>
            <p:spPr>
              <a:xfrm>
                <a:off x="3304921" y="2170257"/>
                <a:ext cx="1093561" cy="266621"/>
              </a:xfrm>
              <a:prstGeom prst="rect">
                <a:avLst/>
              </a:prstGeom>
              <a:noFill/>
            </p:spPr>
            <p:txBody>
              <a:bodyPr wrap="none" rtlCol="0">
                <a:spAutoFit/>
              </a:bodyPr>
              <a:lstStyle/>
              <a:p>
                <a:r>
                  <a:rPr lang="de-DE" sz="1400" b="0" dirty="0">
                    <a:solidFill>
                      <a:schemeClr val="bg1"/>
                    </a:solidFill>
                  </a:rPr>
                  <a:t>Selbstvertrauen</a:t>
                </a:r>
              </a:p>
            </p:txBody>
          </p:sp>
          <p:sp>
            <p:nvSpPr>
              <p:cNvPr id="56" name="Textfeld 55"/>
              <p:cNvSpPr txBox="1"/>
              <p:nvPr/>
            </p:nvSpPr>
            <p:spPr>
              <a:xfrm>
                <a:off x="4420862" y="2414495"/>
                <a:ext cx="1476711" cy="266621"/>
              </a:xfrm>
              <a:prstGeom prst="rect">
                <a:avLst/>
              </a:prstGeom>
              <a:noFill/>
            </p:spPr>
            <p:txBody>
              <a:bodyPr wrap="none" rtlCol="0">
                <a:spAutoFit/>
              </a:bodyPr>
              <a:lstStyle/>
              <a:p>
                <a:r>
                  <a:rPr lang="de-DE" sz="1400" b="0" dirty="0">
                    <a:solidFill>
                      <a:schemeClr val="bg1"/>
                    </a:solidFill>
                  </a:rPr>
                  <a:t>Intrinsische Motivation</a:t>
                </a:r>
              </a:p>
            </p:txBody>
          </p:sp>
        </p:grpSp>
      </p:grpSp>
      <p:sp>
        <p:nvSpPr>
          <p:cNvPr id="31" name="Rechteck 30"/>
          <p:cNvSpPr/>
          <p:nvPr/>
        </p:nvSpPr>
        <p:spPr>
          <a:xfrm>
            <a:off x="265629" y="5545120"/>
            <a:ext cx="858761" cy="369332"/>
          </a:xfrm>
          <a:prstGeom prst="rect">
            <a:avLst/>
          </a:prstGeom>
        </p:spPr>
        <p:txBody>
          <a:bodyPr wrap="none">
            <a:spAutoFit/>
          </a:bodyPr>
          <a:lstStyle/>
          <a:p>
            <a:r>
              <a:rPr lang="de-DE" dirty="0"/>
              <a:t> _</a:t>
            </a:r>
            <a:r>
              <a:rPr lang="de-DE" dirty="0">
                <a:solidFill>
                  <a:schemeClr val="tx2"/>
                </a:solidFill>
              </a:rPr>
              <a:t>FAZIT</a:t>
            </a:r>
            <a:endParaRPr lang="en-US" dirty="0"/>
          </a:p>
        </p:txBody>
      </p:sp>
      <p:sp>
        <p:nvSpPr>
          <p:cNvPr id="57" name="Textplatzhalter 5"/>
          <p:cNvSpPr txBox="1">
            <a:spLocks/>
          </p:cNvSpPr>
          <p:nvPr/>
        </p:nvSpPr>
        <p:spPr>
          <a:xfrm>
            <a:off x="1340611" y="5294377"/>
            <a:ext cx="8131240" cy="715220"/>
          </a:xfrm>
          <a:prstGeom prst="rect">
            <a:avLst/>
          </a:prstGeom>
        </p:spPr>
        <p:txBody>
          <a:bodyPr vert="horz" lIns="0" tIns="0" rIns="0" bIns="0" rtlCol="0">
            <a:noAutofit/>
          </a:bodyPr>
          <a:lstStyle>
            <a:lvl1pPr marL="187517" indent="-187517" algn="l" defTabSz="914353" rtl="0" eaLnBrk="1" latinLnBrk="0" hangingPunct="1">
              <a:spcBef>
                <a:spcPts val="0"/>
              </a:spcBef>
              <a:buClr>
                <a:srgbClr val="0049A4"/>
              </a:buClr>
              <a:buSzPct val="110000"/>
              <a:buFont typeface="Arial Narrow"/>
              <a:buChar char="»"/>
              <a:defRPr sz="1600" b="0" kern="1200" baseline="0">
                <a:solidFill>
                  <a:schemeClr val="tx1"/>
                </a:solidFill>
                <a:latin typeface="Arial Narrow" pitchFamily="34" charset="0"/>
                <a:ea typeface="+mn-ea"/>
                <a:cs typeface="+mn-cs"/>
              </a:defRPr>
            </a:lvl1pPr>
            <a:lvl2pPr marL="355600" marR="0" indent="-177800" algn="l" defTabSz="914353" rtl="0" eaLnBrk="1" fontAlgn="auto" latinLnBrk="0" hangingPunct="1">
              <a:lnSpc>
                <a:spcPct val="100000"/>
              </a:lnSpc>
              <a:spcBef>
                <a:spcPts val="0"/>
              </a:spcBef>
              <a:spcAft>
                <a:spcPts val="0"/>
              </a:spcAft>
              <a:buClr>
                <a:schemeClr val="tx1"/>
              </a:buClr>
              <a:buSzPct val="80000"/>
              <a:buFont typeface="Arial"/>
              <a:buChar char="•"/>
              <a:tabLst/>
              <a:defRPr sz="1600" kern="1200" baseline="0">
                <a:solidFill>
                  <a:schemeClr val="tx1"/>
                </a:solidFill>
                <a:latin typeface="Arial Narrow" pitchFamily="34" charset="0"/>
                <a:ea typeface="+mn-ea"/>
                <a:cs typeface="+mn-cs"/>
              </a:defRPr>
            </a:lvl2pPr>
            <a:lvl3pPr marL="5334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3pPr>
            <a:lvl4pPr marL="723900" indent="-190500" algn="l" defTabSz="914353" rtl="0" eaLnBrk="1" latinLnBrk="0" hangingPunct="1">
              <a:lnSpc>
                <a:spcPts val="1900"/>
              </a:lnSpc>
              <a:spcBef>
                <a:spcPts val="0"/>
              </a:spcBef>
              <a:buClrTx/>
              <a:buSzPct val="80000"/>
              <a:buFont typeface="Arial"/>
              <a:buChar char="•"/>
              <a:defRPr sz="1600" kern="1200" baseline="0">
                <a:solidFill>
                  <a:schemeClr val="tx1"/>
                </a:solidFill>
                <a:latin typeface="Arial Narrow" pitchFamily="34" charset="0"/>
                <a:ea typeface="+mn-ea"/>
                <a:cs typeface="+mn-cs"/>
              </a:defRPr>
            </a:lvl4pPr>
            <a:lvl5pPr marL="9017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de-DE" sz="1400" dirty="0"/>
              <a:t>Unternehmenskultur und – eng damit zusammenhängend – Rollenbilder werden als Felder und Hebel für die nachhaltige Veränderung der Zusammensetzung der Führungsetagen gesehen. Hier sind Unternehmen ebenso gefragt wie der einzelne Mensch und die Gesellschaft. Veränderung braucht hier Zeit – ist aber Voraussetzung dafür, dass konkrete Maßnahmen zur Verwirklichung von mehr Vielfalt greifen können. </a:t>
            </a:r>
            <a:endParaRPr lang="en-US" sz="1400" dirty="0"/>
          </a:p>
        </p:txBody>
      </p:sp>
    </p:spTree>
    <p:extLst>
      <p:ext uri="{BB962C8B-B14F-4D97-AF65-F5344CB8AC3E}">
        <p14:creationId xmlns:p14="http://schemas.microsoft.com/office/powerpoint/2010/main" val="249324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1501610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69"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Bil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 y="4219"/>
            <a:ext cx="9893808" cy="6849560"/>
          </a:xfrm>
          <a:prstGeom prst="rect">
            <a:avLst/>
          </a:prstGeom>
        </p:spPr>
      </p:pic>
      <p:sp>
        <p:nvSpPr>
          <p:cNvPr id="2" name="Textplatzhalter 1"/>
          <p:cNvSpPr>
            <a:spLocks noGrp="1"/>
          </p:cNvSpPr>
          <p:nvPr>
            <p:ph type="body" sz="quarter" idx="18"/>
          </p:nvPr>
        </p:nvSpPr>
        <p:spPr/>
        <p:txBody>
          <a:bodyPr/>
          <a:lstStyle/>
          <a:p>
            <a:r>
              <a:rPr lang="de-DE" dirty="0"/>
              <a:t>4</a:t>
            </a:r>
            <a:endParaRPr lang="en-US" dirty="0"/>
          </a:p>
        </p:txBody>
      </p:sp>
      <p:sp>
        <p:nvSpPr>
          <p:cNvPr id="3" name="Textplatzhalter 2"/>
          <p:cNvSpPr>
            <a:spLocks noGrp="1"/>
          </p:cNvSpPr>
          <p:nvPr>
            <p:ph type="body" sz="quarter" idx="16"/>
          </p:nvPr>
        </p:nvSpPr>
        <p:spPr/>
        <p:txBody>
          <a:bodyPr/>
          <a:lstStyle/>
          <a:p>
            <a:r>
              <a:rPr lang="de-DE" dirty="0"/>
              <a:t>Die Studie</a:t>
            </a:r>
            <a:endParaRPr lang="en-US" dirty="0"/>
          </a:p>
        </p:txBody>
      </p:sp>
      <p:sp>
        <p:nvSpPr>
          <p:cNvPr id="4" name="Textplatzhalter 3"/>
          <p:cNvSpPr>
            <a:spLocks noGrp="1"/>
          </p:cNvSpPr>
          <p:nvPr>
            <p:ph type="body" sz="quarter" idx="17"/>
          </p:nvPr>
        </p:nvSpPr>
        <p:spPr>
          <a:xfrm>
            <a:off x="467785" y="2336800"/>
            <a:ext cx="8970433" cy="257315"/>
          </a:xfrm>
        </p:spPr>
        <p:txBody>
          <a:bodyPr/>
          <a:lstStyle/>
          <a:p>
            <a:pPr>
              <a:spcBef>
                <a:spcPts val="500"/>
              </a:spcBef>
            </a:pPr>
            <a:r>
              <a:rPr lang="de-DE" dirty="0">
                <a:solidFill>
                  <a:schemeClr val="tx2"/>
                </a:solidFill>
              </a:rPr>
              <a:t>Soziodemografische Daten der Studienteilnehmer</a:t>
            </a:r>
          </a:p>
        </p:txBody>
      </p:sp>
      <p:cxnSp>
        <p:nvCxnSpPr>
          <p:cNvPr id="7"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5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Studiendesign</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18</a:t>
            </a:fld>
            <a:endParaRPr lang="de-DE" dirty="0"/>
          </a:p>
        </p:txBody>
      </p:sp>
      <p:sp>
        <p:nvSpPr>
          <p:cNvPr id="5" name="Textplatzhalter 4"/>
          <p:cNvSpPr>
            <a:spLocks noGrp="1"/>
          </p:cNvSpPr>
          <p:nvPr>
            <p:ph type="body" sz="quarter" idx="17"/>
          </p:nvPr>
        </p:nvSpPr>
        <p:spPr/>
        <p:txBody>
          <a:bodyPr/>
          <a:lstStyle/>
          <a:p>
            <a:r>
              <a:rPr lang="de-DE" dirty="0"/>
              <a:t>Die Studie</a:t>
            </a:r>
            <a:endParaRPr lang="en-US" dirty="0"/>
          </a:p>
        </p:txBody>
      </p:sp>
      <p:sp>
        <p:nvSpPr>
          <p:cNvPr id="6" name="Textplatzhalter 5"/>
          <p:cNvSpPr>
            <a:spLocks noGrp="1"/>
          </p:cNvSpPr>
          <p:nvPr>
            <p:ph type="body" sz="quarter" idx="23"/>
          </p:nvPr>
        </p:nvSpPr>
        <p:spPr/>
        <p:txBody>
          <a:bodyPr/>
          <a:lstStyle/>
          <a:p>
            <a:pPr marL="0" lvl="0" indent="0">
              <a:buNone/>
            </a:pPr>
            <a:r>
              <a:rPr lang="de-DE" b="1" dirty="0"/>
              <a:t>Fragestellungen</a:t>
            </a:r>
            <a:endParaRPr lang="en-US" dirty="0"/>
          </a:p>
          <a:p>
            <a:r>
              <a:rPr lang="de-DE" dirty="0"/>
              <a:t>Wie gehen die Unternehmen mit den neuen gesetzlichen Vorgaben um? </a:t>
            </a:r>
          </a:p>
          <a:p>
            <a:r>
              <a:rPr lang="de-DE" dirty="0"/>
              <a:t>Welche Herausforderungen haben sie, welche Chancen sehen sie?</a:t>
            </a:r>
            <a:endParaRPr lang="de-DE" dirty="0">
              <a:solidFill>
                <a:srgbClr val="FF0000"/>
              </a:solidFill>
            </a:endParaRPr>
          </a:p>
          <a:p>
            <a:pPr marL="0" lvl="0" indent="0">
              <a:buNone/>
            </a:pPr>
            <a:endParaRPr lang="de-DE" b="1" dirty="0"/>
          </a:p>
          <a:p>
            <a:pPr marL="0" lvl="0" indent="0">
              <a:buNone/>
            </a:pPr>
            <a:r>
              <a:rPr lang="de-DE" b="1" dirty="0"/>
              <a:t>Methodik</a:t>
            </a:r>
            <a:endParaRPr lang="en-US" dirty="0"/>
          </a:p>
          <a:p>
            <a:r>
              <a:rPr lang="de-DE" dirty="0"/>
              <a:t>Die Studie bestand aus dem quantitativen und qualitativen Teil. Im Rahmen der quantitativen Online-Befragung wurden die Zahlen zu den freiwilligen Zielen sowie den Maßnahmen zu deren Erreichung abgefragt. In den qualitativen Tiefeninterviews wurden weiterführende Informationen sowie Einschätzungen der Teilnehmer erhoben. </a:t>
            </a:r>
          </a:p>
          <a:p>
            <a:pPr marL="0" indent="0">
              <a:buNone/>
            </a:pPr>
            <a:endParaRPr lang="en-US" dirty="0"/>
          </a:p>
          <a:p>
            <a:pPr marL="0" lvl="0" indent="0">
              <a:buNone/>
            </a:pPr>
            <a:r>
              <a:rPr lang="de-DE" b="1" dirty="0"/>
              <a:t>Befragungszeitraum</a:t>
            </a:r>
            <a:endParaRPr lang="en-US" dirty="0"/>
          </a:p>
          <a:p>
            <a:r>
              <a:rPr lang="de-DE" dirty="0"/>
              <a:t>Die Befragung der Studienteilnehmer wurde von April bis Juni 2016 durchgeführt.</a:t>
            </a:r>
            <a:endParaRPr lang="en-US" dirty="0"/>
          </a:p>
          <a:p>
            <a:pPr marL="0" lvl="0" indent="0">
              <a:buNone/>
            </a:pPr>
            <a:endParaRPr lang="de-DE" b="1" dirty="0"/>
          </a:p>
          <a:p>
            <a:pPr marL="0" lvl="0" indent="0">
              <a:buNone/>
            </a:pPr>
            <a:r>
              <a:rPr lang="de-DE" b="1" dirty="0"/>
              <a:t>Studienteilnehmer</a:t>
            </a:r>
            <a:endParaRPr lang="en-US" dirty="0"/>
          </a:p>
          <a:p>
            <a:r>
              <a:rPr lang="de-DE" dirty="0"/>
              <a:t>Es wurden etwa 3.000 Unternehmen angeschrieben. Insgesamt konnten 175 Fälle ausgewertet werden. Die Studie ist damit zwar nicht repräsentativ, aber dennoch aussagekräftig. Zudem wurden 18 qualitative Interviews via Telefon geführt und verarbeitet.</a:t>
            </a:r>
          </a:p>
          <a:p>
            <a:pPr marL="0" indent="0">
              <a:buNone/>
            </a:pPr>
            <a:endParaRPr lang="en-US" dirty="0"/>
          </a:p>
          <a:p>
            <a:endParaRPr lang="en-US" dirty="0"/>
          </a:p>
        </p:txBody>
      </p:sp>
    </p:spTree>
    <p:extLst>
      <p:ext uri="{BB962C8B-B14F-4D97-AF65-F5344CB8AC3E}">
        <p14:creationId xmlns:p14="http://schemas.microsoft.com/office/powerpoint/2010/main" val="294127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5526036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8"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hteck 15"/>
          <p:cNvSpPr/>
          <p:nvPr/>
        </p:nvSpPr>
        <p:spPr>
          <a:xfrm>
            <a:off x="5082113" y="1597503"/>
            <a:ext cx="4371915" cy="466710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52438" y="1597503"/>
            <a:ext cx="4404254" cy="466710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Studienteilnehmer</a:t>
            </a:r>
            <a:endParaRPr lang="en-US" dirty="0"/>
          </a:p>
        </p:txBody>
      </p:sp>
      <p:sp>
        <p:nvSpPr>
          <p:cNvPr id="3" name="Fußzeilenplatzhalter 2"/>
          <p:cNvSpPr>
            <a:spLocks noGrp="1"/>
          </p:cNvSpPr>
          <p:nvPr>
            <p:ph type="ftr" sz="quarter" idx="10"/>
          </p:nvPr>
        </p:nvSpPr>
        <p:spPr/>
        <p:txBody>
          <a:bodyPr/>
          <a:lstStyle/>
          <a:p>
            <a:r>
              <a:rPr lang="de-DE" dirty="0"/>
              <a:t>Dokumentname/Projektname</a:t>
            </a:r>
          </a:p>
        </p:txBody>
      </p:sp>
      <p:sp>
        <p:nvSpPr>
          <p:cNvPr id="4" name="Foliennummernplatzhalter 3"/>
          <p:cNvSpPr>
            <a:spLocks noGrp="1"/>
          </p:cNvSpPr>
          <p:nvPr>
            <p:ph type="sldNum" sz="quarter" idx="11"/>
          </p:nvPr>
        </p:nvSpPr>
        <p:spPr/>
        <p:txBody>
          <a:bodyPr/>
          <a:lstStyle/>
          <a:p>
            <a:fld id="{6E2E8A81-5998-034F-B1B0-71AC79561A45}" type="slidenum">
              <a:rPr lang="de-DE" smtClean="0"/>
              <a:pPr/>
              <a:t>19</a:t>
            </a:fld>
            <a:endParaRPr lang="de-DE" dirty="0"/>
          </a:p>
        </p:txBody>
      </p:sp>
      <p:sp>
        <p:nvSpPr>
          <p:cNvPr id="5" name="Textplatzhalter 4"/>
          <p:cNvSpPr>
            <a:spLocks noGrp="1"/>
          </p:cNvSpPr>
          <p:nvPr>
            <p:ph type="body" sz="quarter" idx="17"/>
          </p:nvPr>
        </p:nvSpPr>
        <p:spPr/>
        <p:txBody>
          <a:bodyPr/>
          <a:lstStyle/>
          <a:p>
            <a:r>
              <a:rPr lang="de-DE" dirty="0"/>
              <a:t>Die Studie</a:t>
            </a:r>
            <a:endParaRPr lang="en-US" dirty="0"/>
          </a:p>
          <a:p>
            <a:endParaRPr lang="en-US" dirty="0"/>
          </a:p>
        </p:txBody>
      </p:sp>
      <p:graphicFrame>
        <p:nvGraphicFramePr>
          <p:cNvPr id="7" name="Diagramm 6"/>
          <p:cNvGraphicFramePr/>
          <p:nvPr>
            <p:extLst>
              <p:ext uri="{D42A27DB-BD31-4B8C-83A1-F6EECF244321}">
                <p14:modId xmlns:p14="http://schemas.microsoft.com/office/powerpoint/2010/main" val="3737929539"/>
              </p:ext>
            </p:extLst>
          </p:nvPr>
        </p:nvGraphicFramePr>
        <p:xfrm>
          <a:off x="227482" y="2055789"/>
          <a:ext cx="3656361" cy="148806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feld 7"/>
          <p:cNvSpPr txBox="1"/>
          <p:nvPr/>
        </p:nvSpPr>
        <p:spPr>
          <a:xfrm>
            <a:off x="560388" y="1679558"/>
            <a:ext cx="3748187" cy="215772"/>
          </a:xfrm>
          <a:prstGeom prst="rect">
            <a:avLst/>
          </a:prstGeom>
          <a:noFill/>
        </p:spPr>
        <p:txBody>
          <a:bodyPr wrap="square" lIns="0" tIns="0" rIns="0" bIns="0" rtlCol="0">
            <a:spAutoFit/>
          </a:bodyPr>
          <a:lstStyle/>
          <a:p>
            <a:r>
              <a:rPr lang="de-DE" sz="1400" b="1" dirty="0">
                <a:solidFill>
                  <a:srgbClr val="0049A4"/>
                </a:solidFill>
                <a:latin typeface="+mj-lt"/>
              </a:rPr>
              <a:t>Unternehmensgröße</a:t>
            </a:r>
          </a:p>
        </p:txBody>
      </p:sp>
      <p:graphicFrame>
        <p:nvGraphicFramePr>
          <p:cNvPr id="9" name="Diagramm 8"/>
          <p:cNvGraphicFramePr/>
          <p:nvPr>
            <p:extLst>
              <p:ext uri="{D42A27DB-BD31-4B8C-83A1-F6EECF244321}">
                <p14:modId xmlns:p14="http://schemas.microsoft.com/office/powerpoint/2010/main" val="1779889536"/>
              </p:ext>
            </p:extLst>
          </p:nvPr>
        </p:nvGraphicFramePr>
        <p:xfrm>
          <a:off x="437093" y="3876032"/>
          <a:ext cx="3759639" cy="1582006"/>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feld 9"/>
          <p:cNvSpPr txBox="1"/>
          <p:nvPr/>
        </p:nvSpPr>
        <p:spPr>
          <a:xfrm>
            <a:off x="560388" y="3654539"/>
            <a:ext cx="3748187" cy="215772"/>
          </a:xfrm>
          <a:prstGeom prst="rect">
            <a:avLst/>
          </a:prstGeom>
          <a:noFill/>
        </p:spPr>
        <p:txBody>
          <a:bodyPr wrap="square" lIns="0" tIns="0" rIns="0" bIns="0" rtlCol="0">
            <a:spAutoFit/>
          </a:bodyPr>
          <a:lstStyle/>
          <a:p>
            <a:r>
              <a:rPr lang="de-DE" sz="1400" b="1" dirty="0">
                <a:solidFill>
                  <a:srgbClr val="0049A4"/>
                </a:solidFill>
                <a:latin typeface="+mj-lt"/>
              </a:rPr>
              <a:t>Rechtsform</a:t>
            </a:r>
          </a:p>
        </p:txBody>
      </p:sp>
      <p:graphicFrame>
        <p:nvGraphicFramePr>
          <p:cNvPr id="11" name="Diagramm 10"/>
          <p:cNvGraphicFramePr/>
          <p:nvPr>
            <p:extLst>
              <p:ext uri="{D42A27DB-BD31-4B8C-83A1-F6EECF244321}">
                <p14:modId xmlns:p14="http://schemas.microsoft.com/office/powerpoint/2010/main" val="1568249279"/>
              </p:ext>
            </p:extLst>
          </p:nvPr>
        </p:nvGraphicFramePr>
        <p:xfrm>
          <a:off x="5150381" y="2058626"/>
          <a:ext cx="4287837" cy="3959766"/>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feld 11"/>
          <p:cNvSpPr txBox="1"/>
          <p:nvPr/>
        </p:nvSpPr>
        <p:spPr>
          <a:xfrm>
            <a:off x="5168900" y="1688716"/>
            <a:ext cx="3748187" cy="215772"/>
          </a:xfrm>
          <a:prstGeom prst="rect">
            <a:avLst/>
          </a:prstGeom>
          <a:noFill/>
        </p:spPr>
        <p:txBody>
          <a:bodyPr wrap="square" lIns="0" tIns="0" rIns="0" bIns="0" rtlCol="0">
            <a:spAutoFit/>
          </a:bodyPr>
          <a:lstStyle/>
          <a:p>
            <a:r>
              <a:rPr lang="de-DE" sz="1400" b="1" dirty="0">
                <a:solidFill>
                  <a:srgbClr val="0049A4"/>
                </a:solidFill>
                <a:latin typeface="+mj-lt"/>
              </a:rPr>
              <a:t>Branche</a:t>
            </a:r>
          </a:p>
        </p:txBody>
      </p:sp>
      <p:sp>
        <p:nvSpPr>
          <p:cNvPr id="25" name="Textfeld 24"/>
          <p:cNvSpPr txBox="1"/>
          <p:nvPr/>
        </p:nvSpPr>
        <p:spPr>
          <a:xfrm>
            <a:off x="560388" y="5576400"/>
            <a:ext cx="3748187" cy="215772"/>
          </a:xfrm>
          <a:prstGeom prst="rect">
            <a:avLst/>
          </a:prstGeom>
          <a:noFill/>
        </p:spPr>
        <p:txBody>
          <a:bodyPr wrap="square" lIns="0" tIns="0" rIns="0" bIns="0" rtlCol="0">
            <a:spAutoFit/>
          </a:bodyPr>
          <a:lstStyle/>
          <a:p>
            <a:r>
              <a:rPr lang="de-DE" sz="1400" b="1" dirty="0">
                <a:solidFill>
                  <a:srgbClr val="0049A4"/>
                </a:solidFill>
                <a:latin typeface="+mj-lt"/>
              </a:rPr>
              <a:t>Mitbestimmung</a:t>
            </a:r>
          </a:p>
        </p:txBody>
      </p:sp>
      <p:grpSp>
        <p:nvGrpSpPr>
          <p:cNvPr id="33" name="Gruppieren 32"/>
          <p:cNvGrpSpPr/>
          <p:nvPr/>
        </p:nvGrpSpPr>
        <p:grpSpPr>
          <a:xfrm>
            <a:off x="397131" y="5688838"/>
            <a:ext cx="4459562" cy="691645"/>
            <a:chOff x="397131" y="5603995"/>
            <a:chExt cx="4459562" cy="691645"/>
          </a:xfrm>
        </p:grpSpPr>
        <p:graphicFrame>
          <p:nvGraphicFramePr>
            <p:cNvPr id="30" name="Diagramm 29"/>
            <p:cNvGraphicFramePr/>
            <p:nvPr>
              <p:extLst>
                <p:ext uri="{D42A27DB-BD31-4B8C-83A1-F6EECF244321}">
                  <p14:modId xmlns:p14="http://schemas.microsoft.com/office/powerpoint/2010/main" val="4114051569"/>
                </p:ext>
              </p:extLst>
            </p:nvPr>
          </p:nvGraphicFramePr>
          <p:xfrm>
            <a:off x="397131" y="5603995"/>
            <a:ext cx="4459562" cy="691645"/>
          </p:xfrm>
          <a:graphic>
            <a:graphicData uri="http://schemas.openxmlformats.org/drawingml/2006/chart">
              <c:chart xmlns:c="http://schemas.openxmlformats.org/drawingml/2006/chart" xmlns:r="http://schemas.openxmlformats.org/officeDocument/2006/relationships" r:id="rId9"/>
            </a:graphicData>
          </a:graphic>
        </p:graphicFrame>
        <p:sp>
          <p:nvSpPr>
            <p:cNvPr id="31" name="Textfeld 30"/>
            <p:cNvSpPr txBox="1"/>
            <p:nvPr/>
          </p:nvSpPr>
          <p:spPr>
            <a:xfrm>
              <a:off x="1993239" y="5962760"/>
              <a:ext cx="266420" cy="246221"/>
            </a:xfrm>
            <a:prstGeom prst="rect">
              <a:avLst/>
            </a:prstGeom>
            <a:noFill/>
          </p:spPr>
          <p:txBody>
            <a:bodyPr wrap="none" rtlCol="0">
              <a:spAutoFit/>
            </a:bodyPr>
            <a:lstStyle/>
            <a:p>
              <a:r>
                <a:rPr lang="de-DE" sz="1000" dirty="0"/>
                <a:t>ja</a:t>
              </a:r>
              <a:endParaRPr lang="en-US" sz="1000" dirty="0"/>
            </a:p>
          </p:txBody>
        </p:sp>
        <p:sp>
          <p:nvSpPr>
            <p:cNvPr id="32" name="Textfeld 31"/>
            <p:cNvSpPr txBox="1"/>
            <p:nvPr/>
          </p:nvSpPr>
          <p:spPr>
            <a:xfrm>
              <a:off x="4063522" y="5962760"/>
              <a:ext cx="381836" cy="246221"/>
            </a:xfrm>
            <a:prstGeom prst="rect">
              <a:avLst/>
            </a:prstGeom>
            <a:noFill/>
          </p:spPr>
          <p:txBody>
            <a:bodyPr wrap="none" rtlCol="0">
              <a:spAutoFit/>
            </a:bodyPr>
            <a:lstStyle/>
            <a:p>
              <a:r>
                <a:rPr lang="de-DE" sz="1000" dirty="0"/>
                <a:t>nein</a:t>
              </a:r>
              <a:endParaRPr lang="en-US" sz="1000" dirty="0"/>
            </a:p>
          </p:txBody>
        </p:sp>
      </p:grpSp>
    </p:spTree>
    <p:extLst>
      <p:ext uri="{BB962C8B-B14F-4D97-AF65-F5344CB8AC3E}">
        <p14:creationId xmlns:p14="http://schemas.microsoft.com/office/powerpoint/2010/main" val="105669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a:t>Agenda</a:t>
            </a:r>
            <a:endParaRPr lang="en-US" dirty="0"/>
          </a:p>
        </p:txBody>
      </p:sp>
      <p:sp>
        <p:nvSpPr>
          <p:cNvPr id="3" name="Textplatzhalter 2"/>
          <p:cNvSpPr>
            <a:spLocks noGrp="1"/>
          </p:cNvSpPr>
          <p:nvPr>
            <p:ph type="body" sz="quarter" idx="19"/>
          </p:nvPr>
        </p:nvSpPr>
        <p:spPr/>
        <p:txBody>
          <a:bodyPr/>
          <a:lstStyle/>
          <a:p>
            <a:r>
              <a:rPr lang="de-DE" dirty="0"/>
              <a:t>Gleichberechtigte Teilhabe von Frauen und Männern an Führungspositionen</a:t>
            </a:r>
          </a:p>
          <a:p>
            <a:endParaRPr lang="de-DE" dirty="0"/>
          </a:p>
          <a:p>
            <a:r>
              <a:rPr lang="de-DE" dirty="0"/>
              <a:t>Chancen und Herausforderungen</a:t>
            </a:r>
          </a:p>
          <a:p>
            <a:endParaRPr lang="de-DE" dirty="0"/>
          </a:p>
          <a:p>
            <a:r>
              <a:rPr lang="de-DE" dirty="0"/>
              <a:t>Ansätze und Maßnahmen für die Erhöhung des Frauenanteils in Führungspositionen</a:t>
            </a:r>
          </a:p>
          <a:p>
            <a:endParaRPr lang="de-DE" dirty="0"/>
          </a:p>
          <a:p>
            <a:r>
              <a:rPr lang="de-DE" dirty="0"/>
              <a:t>Die Studie</a:t>
            </a:r>
            <a:endParaRPr lang="en-US" dirty="0"/>
          </a:p>
          <a:p>
            <a:pPr marL="0" indent="0">
              <a:buNone/>
            </a:pPr>
            <a:endParaRPr lang="de-DE"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00149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p:custDataLst>
              <p:tags r:id="rId2"/>
            </p:custDataLst>
            <p:extLst>
              <p:ext uri="{D42A27DB-BD31-4B8C-83A1-F6EECF244321}">
                <p14:modId xmlns:p14="http://schemas.microsoft.com/office/powerpoint/2010/main" val="40569689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7"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hteck 17"/>
          <p:cNvSpPr/>
          <p:nvPr/>
        </p:nvSpPr>
        <p:spPr>
          <a:xfrm>
            <a:off x="452438" y="1597504"/>
            <a:ext cx="4392000" cy="21918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5060950" y="1607633"/>
            <a:ext cx="4392613" cy="46617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52438" y="4019927"/>
            <a:ext cx="4392000" cy="225922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Studienteilnehmer</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20</a:t>
            </a:fld>
            <a:endParaRPr lang="de-DE" dirty="0"/>
          </a:p>
        </p:txBody>
      </p:sp>
      <p:sp>
        <p:nvSpPr>
          <p:cNvPr id="5" name="Textplatzhalter 4"/>
          <p:cNvSpPr>
            <a:spLocks noGrp="1"/>
          </p:cNvSpPr>
          <p:nvPr>
            <p:ph type="body" sz="quarter" idx="17"/>
          </p:nvPr>
        </p:nvSpPr>
        <p:spPr/>
        <p:txBody>
          <a:bodyPr/>
          <a:lstStyle/>
          <a:p>
            <a:r>
              <a:rPr lang="de-DE" dirty="0"/>
              <a:t>Die Studie</a:t>
            </a:r>
            <a:endParaRPr lang="en-US" dirty="0"/>
          </a:p>
          <a:p>
            <a:endParaRPr lang="en-US" dirty="0"/>
          </a:p>
        </p:txBody>
      </p:sp>
      <p:graphicFrame>
        <p:nvGraphicFramePr>
          <p:cNvPr id="7" name="Diagramm 6"/>
          <p:cNvGraphicFramePr/>
          <p:nvPr>
            <p:extLst>
              <p:ext uri="{D42A27DB-BD31-4B8C-83A1-F6EECF244321}">
                <p14:modId xmlns:p14="http://schemas.microsoft.com/office/powerpoint/2010/main" val="2094826467"/>
              </p:ext>
            </p:extLst>
          </p:nvPr>
        </p:nvGraphicFramePr>
        <p:xfrm>
          <a:off x="330740" y="2038350"/>
          <a:ext cx="3900792" cy="160655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feld 7"/>
          <p:cNvSpPr txBox="1"/>
          <p:nvPr/>
        </p:nvSpPr>
        <p:spPr>
          <a:xfrm>
            <a:off x="572000" y="1687837"/>
            <a:ext cx="3748187" cy="215772"/>
          </a:xfrm>
          <a:prstGeom prst="rect">
            <a:avLst/>
          </a:prstGeom>
          <a:noFill/>
        </p:spPr>
        <p:txBody>
          <a:bodyPr wrap="square" lIns="0" tIns="0" rIns="0" bIns="0" rtlCol="0">
            <a:spAutoFit/>
          </a:bodyPr>
          <a:lstStyle/>
          <a:p>
            <a:r>
              <a:rPr lang="de-DE" sz="1400" b="1" dirty="0">
                <a:solidFill>
                  <a:srgbClr val="0049A4"/>
                </a:solidFill>
                <a:latin typeface="+mj-lt"/>
              </a:rPr>
              <a:t>Funktion/Position der Teilnehmer</a:t>
            </a:r>
          </a:p>
        </p:txBody>
      </p:sp>
      <p:graphicFrame>
        <p:nvGraphicFramePr>
          <p:cNvPr id="9" name="Diagramm 8"/>
          <p:cNvGraphicFramePr/>
          <p:nvPr>
            <p:extLst>
              <p:ext uri="{D42A27DB-BD31-4B8C-83A1-F6EECF244321}">
                <p14:modId xmlns:p14="http://schemas.microsoft.com/office/powerpoint/2010/main" val="612102842"/>
              </p:ext>
            </p:extLst>
          </p:nvPr>
        </p:nvGraphicFramePr>
        <p:xfrm>
          <a:off x="482202" y="4408124"/>
          <a:ext cx="3440784" cy="1856018"/>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feld 9"/>
          <p:cNvSpPr txBox="1"/>
          <p:nvPr/>
        </p:nvSpPr>
        <p:spPr>
          <a:xfrm>
            <a:off x="569754" y="4103668"/>
            <a:ext cx="3748187" cy="215444"/>
          </a:xfrm>
          <a:prstGeom prst="rect">
            <a:avLst/>
          </a:prstGeom>
          <a:noFill/>
        </p:spPr>
        <p:txBody>
          <a:bodyPr wrap="square" lIns="0" tIns="0" rIns="0" bIns="0" rtlCol="0">
            <a:spAutoFit/>
          </a:bodyPr>
          <a:lstStyle>
            <a:defPPr>
              <a:defRPr lang="de-DE"/>
            </a:defPPr>
            <a:lvl1pPr>
              <a:defRPr sz="1400" b="1">
                <a:solidFill>
                  <a:srgbClr val="0049A4"/>
                </a:solidFill>
                <a:latin typeface="+mj-lt"/>
              </a:defRPr>
            </a:lvl1pPr>
          </a:lstStyle>
          <a:p>
            <a:r>
              <a:rPr lang="de-DE" dirty="0"/>
              <a:t>Geschlecht der Teilnehmer</a:t>
            </a:r>
          </a:p>
        </p:txBody>
      </p:sp>
      <p:graphicFrame>
        <p:nvGraphicFramePr>
          <p:cNvPr id="11" name="Diagramm 10"/>
          <p:cNvGraphicFramePr/>
          <p:nvPr>
            <p:extLst>
              <p:ext uri="{D42A27DB-BD31-4B8C-83A1-F6EECF244321}">
                <p14:modId xmlns:p14="http://schemas.microsoft.com/office/powerpoint/2010/main" val="3338717456"/>
              </p:ext>
            </p:extLst>
          </p:nvPr>
        </p:nvGraphicFramePr>
        <p:xfrm>
          <a:off x="5179619" y="2035679"/>
          <a:ext cx="4258599" cy="3959766"/>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feld 11"/>
          <p:cNvSpPr txBox="1"/>
          <p:nvPr/>
        </p:nvSpPr>
        <p:spPr>
          <a:xfrm>
            <a:off x="5179620" y="1687837"/>
            <a:ext cx="4274517" cy="215444"/>
          </a:xfrm>
          <a:prstGeom prst="rect">
            <a:avLst/>
          </a:prstGeom>
          <a:noFill/>
        </p:spPr>
        <p:txBody>
          <a:bodyPr wrap="square" lIns="0" tIns="0" rIns="0" bIns="0" rtlCol="0">
            <a:spAutoFit/>
          </a:bodyPr>
          <a:lstStyle/>
          <a:p>
            <a:r>
              <a:rPr lang="de-DE" sz="1400" b="1" dirty="0">
                <a:solidFill>
                  <a:srgbClr val="0049A4"/>
                </a:solidFill>
                <a:latin typeface="+mj-lt"/>
              </a:rPr>
              <a:t>Tätigkeitsbereich im Unternehmen</a:t>
            </a:r>
          </a:p>
        </p:txBody>
      </p:sp>
    </p:spTree>
    <p:extLst>
      <p:ext uri="{BB962C8B-B14F-4D97-AF65-F5344CB8AC3E}">
        <p14:creationId xmlns:p14="http://schemas.microsoft.com/office/powerpoint/2010/main" val="26346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34"/>
          </p:nvPr>
        </p:nvSpPr>
        <p:spPr>
          <a:xfrm>
            <a:off x="1155702" y="3625165"/>
            <a:ext cx="8282517" cy="1676043"/>
          </a:xfrm>
        </p:spPr>
        <p:txBody>
          <a:bodyPr/>
          <a:lstStyle/>
          <a:p>
            <a:r>
              <a:rPr lang="de-DE" b="1" dirty="0"/>
              <a:t>Tamara Peter</a:t>
            </a:r>
            <a:r>
              <a:rPr lang="de-DE" dirty="0"/>
              <a:t/>
            </a:r>
            <a:br>
              <a:rPr lang="de-DE" dirty="0"/>
            </a:br>
            <a:r>
              <a:rPr lang="de-DE" dirty="0"/>
              <a:t>Seniorberaterin</a:t>
            </a:r>
          </a:p>
          <a:p>
            <a:pPr marL="361950" indent="-361950">
              <a:tabLst>
                <a:tab pos="361950" algn="l"/>
              </a:tabLst>
            </a:pPr>
            <a:r>
              <a:rPr lang="de-DE" dirty="0"/>
              <a:t>Fon: 	  +49 221 801401-61 </a:t>
            </a:r>
          </a:p>
          <a:p>
            <a:pPr>
              <a:tabLst>
                <a:tab pos="447675" algn="l"/>
              </a:tabLst>
            </a:pPr>
            <a:r>
              <a:rPr lang="de-DE" dirty="0"/>
              <a:t>Mobil:	+49 173 939 0272</a:t>
            </a:r>
          </a:p>
          <a:p>
            <a:r>
              <a:rPr lang="de-DE" dirty="0"/>
              <a:t>tamara.peter@kienbaum.de</a:t>
            </a:r>
          </a:p>
        </p:txBody>
      </p:sp>
      <p:sp>
        <p:nvSpPr>
          <p:cNvPr id="3" name="Textplatzhalter 2"/>
          <p:cNvSpPr>
            <a:spLocks noGrp="1"/>
          </p:cNvSpPr>
          <p:nvPr>
            <p:ph type="body" sz="quarter" idx="31"/>
          </p:nvPr>
        </p:nvSpPr>
        <p:spPr>
          <a:xfrm>
            <a:off x="1155701" y="1801784"/>
            <a:ext cx="8282516" cy="1483200"/>
          </a:xfrm>
        </p:spPr>
        <p:txBody>
          <a:bodyPr/>
          <a:lstStyle/>
          <a:p>
            <a:r>
              <a:rPr lang="en-US" dirty="0"/>
              <a:t>Kienbaum Female Desk</a:t>
            </a:r>
          </a:p>
          <a:p>
            <a:r>
              <a:rPr lang="de-DE" dirty="0"/>
              <a:t>femaledesk@kienbaum.de</a:t>
            </a:r>
            <a:endParaRPr lang="en-US" dirty="0"/>
          </a:p>
          <a:p>
            <a:r>
              <a:rPr lang="de-DE" dirty="0" err="1"/>
              <a:t>Ahlefelder</a:t>
            </a:r>
            <a:r>
              <a:rPr lang="de-DE" dirty="0"/>
              <a:t> Straße 47		</a:t>
            </a:r>
          </a:p>
          <a:p>
            <a:r>
              <a:rPr lang="de-DE" dirty="0"/>
              <a:t>51645 Gummersbach</a:t>
            </a:r>
          </a:p>
          <a:p>
            <a:r>
              <a:rPr lang="de-DE" dirty="0"/>
              <a:t>www.kienbaum.de</a:t>
            </a:r>
          </a:p>
        </p:txBody>
      </p:sp>
      <p:sp>
        <p:nvSpPr>
          <p:cNvPr id="4" name="Textplatzhalter 3"/>
          <p:cNvSpPr>
            <a:spLocks noGrp="1"/>
          </p:cNvSpPr>
          <p:nvPr>
            <p:ph type="body" sz="quarter" idx="30"/>
          </p:nvPr>
        </p:nvSpPr>
        <p:spPr>
          <a:xfrm>
            <a:off x="447727" y="3431491"/>
            <a:ext cx="3077846" cy="379688"/>
          </a:xfrm>
        </p:spPr>
        <p:txBody>
          <a:bodyPr/>
          <a:lstStyle/>
          <a:p>
            <a:r>
              <a:rPr lang="en-US" dirty="0" err="1"/>
              <a:t>Ansprechpartner</a:t>
            </a:r>
            <a:endParaRPr lang="en-US" dirty="0"/>
          </a:p>
        </p:txBody>
      </p:sp>
      <p:sp>
        <p:nvSpPr>
          <p:cNvPr id="5" name="Textplatzhalter 4"/>
          <p:cNvSpPr>
            <a:spLocks noGrp="1"/>
          </p:cNvSpPr>
          <p:nvPr>
            <p:ph type="body" sz="quarter" idx="35"/>
          </p:nvPr>
        </p:nvSpPr>
        <p:spPr/>
        <p:txBody>
          <a:bodyPr/>
          <a:lstStyle/>
          <a:p>
            <a:r>
              <a:rPr lang="en-US" dirty="0" err="1"/>
              <a:t>Adresse</a:t>
            </a:r>
            <a:endParaRPr lang="en-US" dirty="0"/>
          </a:p>
        </p:txBody>
      </p:sp>
      <p:sp>
        <p:nvSpPr>
          <p:cNvPr id="6" name="Titel 5"/>
          <p:cNvSpPr>
            <a:spLocks noGrp="1"/>
          </p:cNvSpPr>
          <p:nvPr>
            <p:ph type="title"/>
          </p:nvPr>
        </p:nvSpPr>
        <p:spPr/>
        <p:txBody>
          <a:bodyPr/>
          <a:lstStyle/>
          <a:p>
            <a:r>
              <a:rPr lang="de-DE"/>
              <a:t>Kontakt</a:t>
            </a:r>
          </a:p>
        </p:txBody>
      </p:sp>
      <p:sp>
        <p:nvSpPr>
          <p:cNvPr id="7" name="Textplatzhalter 6"/>
          <p:cNvSpPr>
            <a:spLocks noGrp="1"/>
          </p:cNvSpPr>
          <p:nvPr>
            <p:ph type="body" sz="quarter" idx="17"/>
          </p:nvPr>
        </p:nvSpPr>
        <p:spPr/>
        <p:txBody>
          <a:bodyPr/>
          <a:lstStyle/>
          <a:p>
            <a:r>
              <a:rPr lang="de-DE" dirty="0"/>
              <a:t>Für Fragen stehen wir Ihnen gern zur Verfügung</a:t>
            </a:r>
          </a:p>
        </p:txBody>
      </p:sp>
      <p:sp>
        <p:nvSpPr>
          <p:cNvPr id="8" name="Foliennummernplatzhalter 7"/>
          <p:cNvSpPr>
            <a:spLocks noGrp="1"/>
          </p:cNvSpPr>
          <p:nvPr>
            <p:ph type="sldNum" sz="quarter" idx="4294967295"/>
          </p:nvPr>
        </p:nvSpPr>
        <p:spPr>
          <a:xfrm>
            <a:off x="5049308" y="6628343"/>
            <a:ext cx="1097492" cy="112182"/>
          </a:xfrm>
          <a:prstGeom prst="rect">
            <a:avLst/>
          </a:prstGeom>
        </p:spPr>
        <p:txBody>
          <a:bodyPr/>
          <a:lstStyle/>
          <a:p>
            <a:fld id="{6E2E8A81-5998-034F-B1B0-71AC79561A45}" type="slidenum">
              <a:rPr lang="de-DE" smtClean="0"/>
              <a:pPr/>
              <a:t>21</a:t>
            </a:fld>
            <a:endParaRPr lang="de-DE" dirty="0"/>
          </a:p>
        </p:txBody>
      </p:sp>
      <p:sp>
        <p:nvSpPr>
          <p:cNvPr id="11" name="Textfeld 10"/>
          <p:cNvSpPr txBox="1"/>
          <p:nvPr/>
        </p:nvSpPr>
        <p:spPr>
          <a:xfrm>
            <a:off x="4906963" y="3789040"/>
            <a:ext cx="3286397" cy="1446550"/>
          </a:xfrm>
          <a:prstGeom prst="rect">
            <a:avLst/>
          </a:prstGeom>
          <a:noFill/>
        </p:spPr>
        <p:txBody>
          <a:bodyPr wrap="square" rtlCol="0">
            <a:spAutoFit/>
          </a:bodyPr>
          <a:lstStyle/>
          <a:p>
            <a:pPr marL="444500" indent="-444500" algn="l"/>
            <a:r>
              <a:rPr lang="de-DE" sz="1400" b="1" dirty="0"/>
              <a:t>Anne von Fallois</a:t>
            </a:r>
            <a:r>
              <a:rPr lang="de-DE" sz="1400" dirty="0"/>
              <a:t>	</a:t>
            </a:r>
          </a:p>
          <a:p>
            <a:pPr marL="444500" indent="-444500" algn="l"/>
            <a:r>
              <a:rPr lang="de-DE" sz="1400" b="0" dirty="0" err="1"/>
              <a:t>Director</a:t>
            </a:r>
            <a:r>
              <a:rPr lang="de-DE" sz="1400" b="0" dirty="0"/>
              <a:t> Political Relations</a:t>
            </a:r>
          </a:p>
          <a:p>
            <a:pPr marL="444500" indent="-444500" algn="l"/>
            <a:r>
              <a:rPr lang="de-DE" sz="1400" b="0" dirty="0"/>
              <a:t>Fon:	+49 30 8801-9880 </a:t>
            </a:r>
          </a:p>
          <a:p>
            <a:pPr marL="444500" indent="-444500" algn="l"/>
            <a:r>
              <a:rPr lang="de-DE" sz="1400" b="0" dirty="0"/>
              <a:t>Mobil:	+49 173 591 7649</a:t>
            </a:r>
          </a:p>
          <a:p>
            <a:pPr marL="444500" indent="-444500" algn="l"/>
            <a:r>
              <a:rPr lang="de-DE" sz="1400" b="0" dirty="0"/>
              <a:t>anne.vonfallois@kienbaum.de</a:t>
            </a:r>
            <a:endParaRPr lang="en-US" sz="1400" b="0" dirty="0"/>
          </a:p>
          <a:p>
            <a:endParaRPr lang="de-DE" dirty="0"/>
          </a:p>
        </p:txBody>
      </p:sp>
    </p:spTree>
    <p:extLst>
      <p:ext uri="{BB962C8B-B14F-4D97-AF65-F5344CB8AC3E}">
        <p14:creationId xmlns:p14="http://schemas.microsoft.com/office/powerpoint/2010/main" val="46466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96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99"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Einleitung</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3</a:t>
            </a:fld>
            <a:endParaRPr lang="de-DE" dirty="0"/>
          </a:p>
        </p:txBody>
      </p:sp>
      <p:sp>
        <p:nvSpPr>
          <p:cNvPr id="5" name="Textplatzhalter 4"/>
          <p:cNvSpPr>
            <a:spLocks noGrp="1"/>
          </p:cNvSpPr>
          <p:nvPr>
            <p:ph type="body" sz="quarter" idx="17"/>
          </p:nvPr>
        </p:nvSpPr>
        <p:spPr/>
        <p:txBody>
          <a:bodyPr/>
          <a:lstStyle/>
          <a:p>
            <a:endParaRPr lang="en-US"/>
          </a:p>
        </p:txBody>
      </p:sp>
      <p:sp>
        <p:nvSpPr>
          <p:cNvPr id="6" name="Textplatzhalter 5"/>
          <p:cNvSpPr>
            <a:spLocks noGrp="1"/>
          </p:cNvSpPr>
          <p:nvPr>
            <p:ph type="body" sz="quarter" idx="18"/>
          </p:nvPr>
        </p:nvSpPr>
        <p:spPr/>
        <p:txBody>
          <a:bodyPr>
            <a:normAutofit/>
          </a:bodyPr>
          <a:lstStyle/>
          <a:p>
            <a:pPr marL="0" indent="0">
              <a:buNone/>
            </a:pPr>
            <a:r>
              <a:rPr lang="de-DE" sz="1400" dirty="0"/>
              <a:t>Vor gut einem Jahr ist das vieldiskutierte Gesetz zur „Geschlechterquote“ in Kraft getreten, in einem Jahr werden die betroffenen Unternehmen erstmals berichten müssen, wie sie die selbst gesteckten Ziele für den Anteil von Frauen in Führungspositionen erreicht haben und welche Ziele sie sich für den nächsten Berichtszeitraum setzen.</a:t>
            </a:r>
            <a:endParaRPr lang="en-US" sz="1400" dirty="0"/>
          </a:p>
          <a:p>
            <a:pPr marL="0" indent="0">
              <a:buNone/>
            </a:pPr>
            <a:r>
              <a:rPr lang="de-DE" sz="1400" dirty="0"/>
              <a:t> </a:t>
            </a:r>
            <a:endParaRPr lang="en-US" sz="1400" dirty="0"/>
          </a:p>
          <a:p>
            <a:pPr marL="0" indent="0">
              <a:buNone/>
            </a:pPr>
            <a:r>
              <a:rPr lang="de-DE" sz="1400" dirty="0"/>
              <a:t>Was wissen wir </a:t>
            </a:r>
            <a:r>
              <a:rPr lang="de-DE" sz="1400" dirty="0" smtClean="0"/>
              <a:t>zur </a:t>
            </a:r>
            <a:r>
              <a:rPr lang="de-DE" sz="1400" dirty="0"/>
              <a:t>„Halbzeit“ über den Umgang der Unternehmen mit den neuen gesetzlichen Vorgaben? Welche Herausforderungen haben sie, welche Perspektiven sehen sie? Unsere aktuelle Studie wirft darauf ein Schlaglicht. Wir haben betroffene Unternehmen zu ihren quantitativen Zielen befragt. In vertiefenden qualitativen Interviews wurde ausgelotet, wie sich die Unternehmen auf den Weg Richtung mehr Vielfalt in den Führungsetagen machen und welche Hindernisse ihnen dabei begegnen.</a:t>
            </a:r>
            <a:endParaRPr lang="en-US" sz="1400" dirty="0"/>
          </a:p>
          <a:p>
            <a:pPr marL="0" indent="0">
              <a:lnSpc>
                <a:spcPct val="110000"/>
              </a:lnSpc>
              <a:buNone/>
            </a:pPr>
            <a:endParaRPr lang="en-US" sz="1400" dirty="0"/>
          </a:p>
          <a:p>
            <a:pPr marL="0" indent="0">
              <a:lnSpc>
                <a:spcPct val="110000"/>
              </a:lnSpc>
              <a:buNone/>
            </a:pPr>
            <a:endParaRPr lang="en-US" sz="1400" dirty="0"/>
          </a:p>
        </p:txBody>
      </p:sp>
      <p:cxnSp>
        <p:nvCxnSpPr>
          <p:cNvPr id="9"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7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9"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Summary – 1/2</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4</a:t>
            </a:fld>
            <a:endParaRPr lang="de-DE" dirty="0"/>
          </a:p>
        </p:txBody>
      </p:sp>
      <p:sp>
        <p:nvSpPr>
          <p:cNvPr id="5" name="Textplatzhalter 4"/>
          <p:cNvSpPr>
            <a:spLocks noGrp="1"/>
          </p:cNvSpPr>
          <p:nvPr>
            <p:ph type="body" sz="quarter" idx="17"/>
          </p:nvPr>
        </p:nvSpPr>
        <p:spPr/>
        <p:txBody>
          <a:bodyPr/>
          <a:lstStyle/>
          <a:p>
            <a:endParaRPr lang="en-US"/>
          </a:p>
        </p:txBody>
      </p:sp>
      <p:sp>
        <p:nvSpPr>
          <p:cNvPr id="6" name="Textplatzhalter 5"/>
          <p:cNvSpPr>
            <a:spLocks noGrp="1"/>
          </p:cNvSpPr>
          <p:nvPr>
            <p:ph type="body" sz="quarter" idx="18"/>
          </p:nvPr>
        </p:nvSpPr>
        <p:spPr/>
        <p:txBody>
          <a:bodyPr>
            <a:normAutofit lnSpcReduction="10000"/>
          </a:bodyPr>
          <a:lstStyle/>
          <a:p>
            <a:pPr>
              <a:lnSpc>
                <a:spcPct val="110000"/>
              </a:lnSpc>
            </a:pPr>
            <a:r>
              <a:rPr lang="de-DE" sz="1400" dirty="0"/>
              <a:t>Die quantitativen Befunde bestätigen, dass die Unternehmen schrittweise Veränderungen in der Zusammensetzung ihrer Führungsetagen planen. Die von den befragten Unternehmen angestrebten Frauenanteile steigen für ihre Vorstände auf 10,9 Prozent von 7,7 Prozent (+3,2 Prozentpunkte), für die erste Führungsebene unterhalb des Vorstands auf 18,4 Prozent von 14,3 Prozent (+ 4,1 Prozentpunkte) und für die zweite Führungsebene auf 22,4 Prozent von 18,7 Prozent (+3,7 Prozentpunkte). Die Unternehmen streben für ihre Aufsichtsräte 23,6 Prozent gegenüber 23,0 Prozent an (+0,6 Prozentpunkte).</a:t>
            </a:r>
            <a:r>
              <a:rPr lang="de-DE" sz="1400" dirty="0">
                <a:solidFill>
                  <a:srgbClr val="00B050"/>
                </a:solidFill>
              </a:rPr>
              <a:t/>
            </a:r>
            <a:br>
              <a:rPr lang="de-DE" sz="1400" dirty="0">
                <a:solidFill>
                  <a:srgbClr val="00B050"/>
                </a:solidFill>
              </a:rPr>
            </a:br>
            <a:endParaRPr lang="de-DE" sz="1400" dirty="0"/>
          </a:p>
          <a:p>
            <a:pPr>
              <a:lnSpc>
                <a:spcPct val="110000"/>
              </a:lnSpc>
            </a:pPr>
            <a:r>
              <a:rPr lang="de-DE" sz="1400" dirty="0"/>
              <a:t>Bei der Bewertung der Zielsetzungen sind zwei Faktoren besonders zu berücksichtigen: der kurze Zeitraum zwischen der Festlegung der Zielvorgaben bis zum 30. September 2015 und dem ersten Bericht bis zur Umsetzung bis zum 30. Juni 2017 sowie die </a:t>
            </a:r>
            <a:r>
              <a:rPr lang="de-DE" sz="1400" dirty="0" smtClean="0"/>
              <a:t>Vielzahl laufender </a:t>
            </a:r>
            <a:r>
              <a:rPr lang="de-DE" sz="1400" dirty="0"/>
              <a:t>Reorganisationsprozesse, die vielen Unternehmen belastbare Prognosen über die Zusammensetzung der Führungsebenen erschweren. Global aufgestellte Konzerne verweisen auf das Problem, Frauenführungsanteile allein für in Deutschland angesiedelte Konzernteile zu planen und zu kommunizieren.</a:t>
            </a:r>
          </a:p>
          <a:p>
            <a:pPr>
              <a:lnSpc>
                <a:spcPct val="110000"/>
              </a:lnSpc>
            </a:pPr>
            <a:endParaRPr lang="de-DE" sz="1400" dirty="0"/>
          </a:p>
          <a:p>
            <a:pPr>
              <a:lnSpc>
                <a:spcPct val="110000"/>
              </a:lnSpc>
            </a:pPr>
            <a:r>
              <a:rPr lang="de-DE" sz="1400" dirty="0"/>
              <a:t>Aus den </a:t>
            </a:r>
            <a:r>
              <a:rPr lang="de-DE" sz="1400" dirty="0" smtClean="0"/>
              <a:t>qualitativen </a:t>
            </a:r>
            <a:r>
              <a:rPr lang="de-DE" sz="1400" dirty="0"/>
              <a:t>Interviews lässt sich insgesamt  Ambivalenz in den Einstellungen gegenüber den neuen gesetzlichen Vorgaben ablesen. Einerseits werden die damit verbundenen Eingriffe in die unternehmerische Freiheit und die Realitätsferne der Vorgaben insbesondere mit Blick auf die zeitlichen Abläufe </a:t>
            </a:r>
            <a:r>
              <a:rPr lang="de-DE" sz="1400" dirty="0" smtClean="0"/>
              <a:t>kritisiert, </a:t>
            </a:r>
            <a:r>
              <a:rPr lang="de-DE" sz="1400" dirty="0"/>
              <a:t>andererseits wird die katalytische Wirkung des Gesetzes für mehr Anstrengungen in der Frauenförderung </a:t>
            </a:r>
            <a:r>
              <a:rPr lang="de-DE" sz="1400" dirty="0" smtClean="0"/>
              <a:t>gesehen. </a:t>
            </a:r>
            <a:endParaRPr lang="de-DE" sz="1400" dirty="0"/>
          </a:p>
          <a:p>
            <a:pPr>
              <a:lnSpc>
                <a:spcPct val="110000"/>
              </a:lnSpc>
            </a:pPr>
            <a:endParaRPr lang="de-DE" sz="1400" dirty="0"/>
          </a:p>
          <a:p>
            <a:pPr>
              <a:lnSpc>
                <a:spcPct val="110000"/>
              </a:lnSpc>
            </a:pPr>
            <a:r>
              <a:rPr lang="de-DE" sz="1400" dirty="0"/>
              <a:t>An Instrumenten für die Förderung von Frauen und </a:t>
            </a:r>
            <a:r>
              <a:rPr lang="de-DE" sz="1400" i="1" dirty="0" err="1"/>
              <a:t>Diversity</a:t>
            </a:r>
            <a:r>
              <a:rPr lang="de-DE" sz="1400" dirty="0"/>
              <a:t> mangelt es in vielen der befragten Unternehmen nicht. Deren Wirksamkeit hängt aber stark von der Unternehmenskultur ab. Diese ist aus Sicht vieler Studienteilnehmer der entscheidende Hebel für Veränderung. Eine offene Unternehmenskultur ist dabei zugleich Voraussetzung und Ergebnis von mehr Vielfalt. </a:t>
            </a:r>
          </a:p>
          <a:p>
            <a:pPr marL="0" indent="0">
              <a:lnSpc>
                <a:spcPct val="110000"/>
              </a:lnSpc>
              <a:buNone/>
            </a:pPr>
            <a:endParaRPr lang="en-US" sz="1400" dirty="0"/>
          </a:p>
          <a:p>
            <a:pPr marL="0" indent="0">
              <a:lnSpc>
                <a:spcPct val="110000"/>
              </a:lnSpc>
              <a:buNone/>
            </a:pPr>
            <a:endParaRPr lang="en-US" sz="1400" dirty="0"/>
          </a:p>
        </p:txBody>
      </p:sp>
      <p:cxnSp>
        <p:nvCxnSpPr>
          <p:cNvPr id="9"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3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6"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Summary – 2/2</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5</a:t>
            </a:fld>
            <a:endParaRPr lang="de-DE" dirty="0"/>
          </a:p>
        </p:txBody>
      </p:sp>
      <p:sp>
        <p:nvSpPr>
          <p:cNvPr id="5" name="Textplatzhalter 4"/>
          <p:cNvSpPr>
            <a:spLocks noGrp="1"/>
          </p:cNvSpPr>
          <p:nvPr>
            <p:ph type="body" sz="quarter" idx="17"/>
          </p:nvPr>
        </p:nvSpPr>
        <p:spPr/>
        <p:txBody>
          <a:bodyPr/>
          <a:lstStyle/>
          <a:p>
            <a:endParaRPr lang="en-US"/>
          </a:p>
        </p:txBody>
      </p:sp>
      <p:sp>
        <p:nvSpPr>
          <p:cNvPr id="6" name="Textplatzhalter 5"/>
          <p:cNvSpPr>
            <a:spLocks noGrp="1"/>
          </p:cNvSpPr>
          <p:nvPr>
            <p:ph type="body" sz="quarter" idx="18"/>
          </p:nvPr>
        </p:nvSpPr>
        <p:spPr/>
        <p:txBody>
          <a:bodyPr>
            <a:noAutofit/>
          </a:bodyPr>
          <a:lstStyle/>
          <a:p>
            <a:pPr>
              <a:buFont typeface="+mj-lt"/>
              <a:buAutoNum type="arabicPeriod" startAt="4"/>
            </a:pPr>
            <a:r>
              <a:rPr lang="de-DE" sz="1400" dirty="0"/>
              <a:t>Die Rollenzuweisungen und stereotypen Bilder von Führung spielen eine große Rolle: </a:t>
            </a:r>
            <a:r>
              <a:rPr lang="de-DE" sz="1400" dirty="0" smtClean="0"/>
              <a:t>Nicht selten herrschen </a:t>
            </a:r>
            <a:r>
              <a:rPr lang="de-DE" sz="1400" dirty="0"/>
              <a:t>immer noch – und darin sehen einige der befragten Unternehmen ein spezifisch deutsches Phänomen – traditionelle Vorstellungen davon, wie Führung im wahrsten Sinne des Wortes auszusehen hat. </a:t>
            </a:r>
            <a:r>
              <a:rPr lang="de-DE" sz="1400" dirty="0" smtClean="0"/>
              <a:t>Dies kann zur </a:t>
            </a:r>
            <a:r>
              <a:rPr lang="de-DE" sz="1400" dirty="0"/>
              <a:t>Replikation von </a:t>
            </a:r>
            <a:r>
              <a:rPr lang="de-DE" sz="1400" dirty="0" smtClean="0"/>
              <a:t>Führungspersönlichkeiten führen, d.h. künftige </a:t>
            </a:r>
            <a:r>
              <a:rPr lang="de-DE" sz="1400" dirty="0"/>
              <a:t>Führungskräfte werden von Führungskräften </a:t>
            </a:r>
            <a:r>
              <a:rPr lang="de-DE" sz="1400" dirty="0" smtClean="0"/>
              <a:t>dann immer </a:t>
            </a:r>
            <a:r>
              <a:rPr lang="de-DE" sz="1400" dirty="0"/>
              <a:t>noch vor allem nach dem Ähnlichkeitsprinzip identifiziert. </a:t>
            </a:r>
            <a:r>
              <a:rPr lang="de-DE" sz="1400" dirty="0" smtClean="0"/>
              <a:t>Dies beeinträchtigt </a:t>
            </a:r>
            <a:r>
              <a:rPr lang="de-DE" sz="1400" dirty="0"/>
              <a:t>die Aufstiegschancen von Frauen. Und zugleich verstellen Stereotype auch den Frauen den Blick auf sich selbst. Auch sie brauchen oft mehr Mut (und Möglichkeiten), Führung zu übernehmen.</a:t>
            </a:r>
          </a:p>
          <a:p>
            <a:pPr>
              <a:buFont typeface="+mj-lt"/>
              <a:buAutoNum type="arabicPeriod" startAt="4"/>
            </a:pPr>
            <a:endParaRPr lang="de-DE" sz="1400" dirty="0"/>
          </a:p>
          <a:p>
            <a:pPr>
              <a:buFont typeface="+mj-lt"/>
              <a:buAutoNum type="arabicPeriod" startAt="4"/>
            </a:pPr>
            <a:r>
              <a:rPr lang="de-DE" sz="1400" dirty="0"/>
              <a:t>Aus den qualitativen Interviews lässt sich ablesen, dass viele Unternehmen sich zu verändern beginnen: Der demografische Wandel, sich wandelnde Rollenbilder, neue Erwartungen an Arbeitswelt und Führung (Stichwort: </a:t>
            </a:r>
            <a:r>
              <a:rPr lang="de-DE" sz="1400" dirty="0" smtClean="0"/>
              <a:t>Generation Y</a:t>
            </a:r>
            <a:r>
              <a:rPr lang="de-DE" sz="1400" dirty="0"/>
              <a:t>) sprechen für größere Offenheit und für Vielfalt. Die Attraktivität eines Unternehmens für Kunden und – unmittelbarer noch – für Mitarbeiter/innen wird </a:t>
            </a:r>
            <a:r>
              <a:rPr lang="de-DE" sz="1400" dirty="0" smtClean="0"/>
              <a:t>im </a:t>
            </a:r>
            <a:r>
              <a:rPr lang="de-DE" sz="1400" dirty="0"/>
              <a:t>wachsenden Maße auch an der Modernität seiner Personalpolitik und der Offenheit seiner Unternehmenskultur </a:t>
            </a:r>
            <a:r>
              <a:rPr lang="de-DE" sz="1400" dirty="0" smtClean="0"/>
              <a:t>gemessen. </a:t>
            </a:r>
            <a:r>
              <a:rPr lang="de-DE" sz="1400" dirty="0"/>
              <a:t>Und: Wo – nicht zuletzt getrieben durch die Digitalisierung – Geschäftsmodelle herausgefordert werden und agile Veränderungsfähigkeit immer notwendiger wird, brauchen Unternehmen andere Führungsformen und -stile, die auch aus personeller Vielfalt resultieren. „</a:t>
            </a:r>
            <a:r>
              <a:rPr lang="de-DE" sz="1400" i="1" dirty="0" err="1"/>
              <a:t>Disruption</a:t>
            </a:r>
            <a:r>
              <a:rPr lang="de-DE" sz="1400" i="1" dirty="0"/>
              <a:t> geht nicht ohne </a:t>
            </a:r>
            <a:r>
              <a:rPr lang="de-DE" sz="1400" i="1" dirty="0" err="1"/>
              <a:t>Diversity</a:t>
            </a:r>
            <a:r>
              <a:rPr lang="de-DE" sz="1400" dirty="0"/>
              <a:t>“ bringt das ein Studienteilnehmer auf den Punkt. </a:t>
            </a:r>
          </a:p>
          <a:p>
            <a:pPr>
              <a:buFont typeface="+mj-lt"/>
              <a:buAutoNum type="arabicPeriod" startAt="4"/>
            </a:pPr>
            <a:endParaRPr lang="de-DE" sz="1400" dirty="0"/>
          </a:p>
          <a:p>
            <a:pPr>
              <a:buFont typeface="+mj-lt"/>
              <a:buAutoNum type="arabicPeriod" startAt="4"/>
            </a:pPr>
            <a:r>
              <a:rPr lang="de-DE" sz="1400" dirty="0"/>
              <a:t>Der konstruktive Umgang mit den neuen gesetzlichen Vorgaben kann deshalb ein Anstoß sein für ohnehin notwendige Transformation. Der zweite Berichtszeitraum, der am 1. Juli 2017 beginnen wird und der dann fünf Jahre dauert, wird zeigen, wie die Unternehmen tatsächlich mit dem Thema </a:t>
            </a:r>
            <a:r>
              <a:rPr lang="de-DE" sz="1400" i="1" dirty="0" err="1"/>
              <a:t>Diversity</a:t>
            </a:r>
            <a:r>
              <a:rPr lang="de-DE" sz="1400" dirty="0"/>
              <a:t> umgehen. In der zweiten Jahreshälfte 2016 dürften sich viele betroffene Unternehmen daran machen, diese Ziele zu definieren. Augenmaß und Ehrgeiz werden dafür nötig sein.</a:t>
            </a:r>
            <a:endParaRPr lang="en-US" sz="1400" dirty="0"/>
          </a:p>
        </p:txBody>
      </p:sp>
      <p:cxnSp>
        <p:nvCxnSpPr>
          <p:cNvPr id="9"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4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3525461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8"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Bil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 y="2110"/>
            <a:ext cx="9899903" cy="6853779"/>
          </a:xfrm>
          <a:prstGeom prst="rect">
            <a:avLst/>
          </a:prstGeom>
        </p:spPr>
      </p:pic>
      <p:sp>
        <p:nvSpPr>
          <p:cNvPr id="2" name="Textplatzhalter 1"/>
          <p:cNvSpPr>
            <a:spLocks noGrp="1"/>
          </p:cNvSpPr>
          <p:nvPr>
            <p:ph type="body" sz="quarter" idx="18"/>
          </p:nvPr>
        </p:nvSpPr>
        <p:spPr/>
        <p:txBody>
          <a:bodyPr/>
          <a:lstStyle/>
          <a:p>
            <a:r>
              <a:rPr lang="de-DE" dirty="0"/>
              <a:t>1</a:t>
            </a:r>
            <a:endParaRPr lang="en-US" dirty="0"/>
          </a:p>
        </p:txBody>
      </p:sp>
      <p:sp>
        <p:nvSpPr>
          <p:cNvPr id="3" name="Textplatzhalter 2"/>
          <p:cNvSpPr>
            <a:spLocks noGrp="1"/>
          </p:cNvSpPr>
          <p:nvPr>
            <p:ph type="body" sz="quarter" idx="16"/>
          </p:nvPr>
        </p:nvSpPr>
        <p:spPr/>
        <p:txBody>
          <a:bodyPr/>
          <a:lstStyle/>
          <a:p>
            <a:r>
              <a:rPr lang="de-DE" dirty="0"/>
              <a:t>Gleichberechtigte Teilhabe von Frauen und Männern an Führungspositionen</a:t>
            </a:r>
            <a:endParaRPr lang="en-US" dirty="0"/>
          </a:p>
        </p:txBody>
      </p:sp>
      <p:cxnSp>
        <p:nvCxnSpPr>
          <p:cNvPr id="7"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06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p:cNvGraphicFramePr>
            <a:graphicFrameLocks noChangeAspect="1"/>
          </p:cNvGraphicFramePr>
          <p:nvPr>
            <p:custDataLst>
              <p:tags r:id="rId2"/>
            </p:custDataLst>
            <p:extLst>
              <p:ext uri="{D42A27DB-BD31-4B8C-83A1-F6EECF244321}">
                <p14:modId xmlns:p14="http://schemas.microsoft.com/office/powerpoint/2010/main" val="2393318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4" name="think-cell Folie" r:id="rId4" imgW="530" imgH="528" progId="TCLayout.ActiveDocument.1">
                  <p:embed/>
                </p:oleObj>
              </mc:Choice>
              <mc:Fallback>
                <p:oleObj name="think-cell Folie" r:id="rId4" imgW="530" imgH="52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Status Quo und Zielsetzung für die erste Berichtsperiode</a:t>
            </a:r>
            <a:endParaRPr lang="en-US" dirty="0"/>
          </a:p>
        </p:txBody>
      </p:sp>
      <p:sp>
        <p:nvSpPr>
          <p:cNvPr id="3" name="Fußzeilenplatzhalter 2"/>
          <p:cNvSpPr>
            <a:spLocks noGrp="1"/>
          </p:cNvSpPr>
          <p:nvPr>
            <p:ph type="ftr" sz="quarter" idx="10"/>
          </p:nvPr>
        </p:nvSpPr>
        <p:spPr/>
        <p:txBody>
          <a:bodyPr/>
          <a:lstStyle/>
          <a:p>
            <a:r>
              <a:rPr lang="de-DE" dirty="0"/>
              <a:t>Dokumentname/Projektname</a:t>
            </a:r>
          </a:p>
        </p:txBody>
      </p:sp>
      <p:sp>
        <p:nvSpPr>
          <p:cNvPr id="4" name="Foliennummernplatzhalter 3"/>
          <p:cNvSpPr>
            <a:spLocks noGrp="1"/>
          </p:cNvSpPr>
          <p:nvPr>
            <p:ph type="sldNum" sz="quarter" idx="11"/>
          </p:nvPr>
        </p:nvSpPr>
        <p:spPr/>
        <p:txBody>
          <a:bodyPr/>
          <a:lstStyle/>
          <a:p>
            <a:fld id="{6E2E8A81-5998-034F-B1B0-71AC79561A45}" type="slidenum">
              <a:rPr lang="de-DE" smtClean="0"/>
              <a:pPr/>
              <a:t>7</a:t>
            </a:fld>
            <a:endParaRPr lang="de-DE" dirty="0"/>
          </a:p>
        </p:txBody>
      </p:sp>
      <p:sp>
        <p:nvSpPr>
          <p:cNvPr id="5" name="Textplatzhalter 4"/>
          <p:cNvSpPr>
            <a:spLocks noGrp="1"/>
          </p:cNvSpPr>
          <p:nvPr>
            <p:ph type="body" sz="quarter" idx="17"/>
          </p:nvPr>
        </p:nvSpPr>
        <p:spPr/>
        <p:txBody>
          <a:bodyPr/>
          <a:lstStyle/>
          <a:p>
            <a:r>
              <a:rPr lang="de-DE" dirty="0"/>
              <a:t>Gleichberechtigte Teilhabe von Frauen und Männern an Führungspositionen</a:t>
            </a:r>
            <a:endParaRPr lang="en-US" dirty="0"/>
          </a:p>
        </p:txBody>
      </p:sp>
      <p:sp>
        <p:nvSpPr>
          <p:cNvPr id="17" name="Rechteck 16"/>
          <p:cNvSpPr/>
          <p:nvPr/>
        </p:nvSpPr>
        <p:spPr>
          <a:xfrm>
            <a:off x="303337" y="5281170"/>
            <a:ext cx="858761" cy="369332"/>
          </a:xfrm>
          <a:prstGeom prst="rect">
            <a:avLst/>
          </a:prstGeom>
        </p:spPr>
        <p:txBody>
          <a:bodyPr wrap="none">
            <a:spAutoFit/>
          </a:bodyPr>
          <a:lstStyle/>
          <a:p>
            <a:r>
              <a:rPr lang="de-DE" dirty="0"/>
              <a:t> _</a:t>
            </a:r>
            <a:r>
              <a:rPr lang="de-DE" dirty="0">
                <a:solidFill>
                  <a:schemeClr val="tx2"/>
                </a:solidFill>
              </a:rPr>
              <a:t>FAZIT</a:t>
            </a:r>
            <a:endParaRPr lang="en-US" dirty="0"/>
          </a:p>
        </p:txBody>
      </p:sp>
      <p:grpSp>
        <p:nvGrpSpPr>
          <p:cNvPr id="26" name="Gruppieren 25"/>
          <p:cNvGrpSpPr/>
          <p:nvPr/>
        </p:nvGrpSpPr>
        <p:grpSpPr>
          <a:xfrm>
            <a:off x="1136339" y="5264456"/>
            <a:ext cx="8680882" cy="1012055"/>
            <a:chOff x="1544715" y="5317724"/>
            <a:chExt cx="8361285" cy="1012055"/>
          </a:xfrm>
        </p:grpSpPr>
        <p:sp>
          <p:nvSpPr>
            <p:cNvPr id="20" name="Rechteck 19"/>
            <p:cNvSpPr/>
            <p:nvPr/>
          </p:nvSpPr>
          <p:spPr>
            <a:xfrm>
              <a:off x="1544715" y="5317724"/>
              <a:ext cx="8361285" cy="10120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platzhalter 5"/>
            <p:cNvSpPr txBox="1">
              <a:spLocks/>
            </p:cNvSpPr>
            <p:nvPr/>
          </p:nvSpPr>
          <p:spPr>
            <a:xfrm>
              <a:off x="1723852" y="5397623"/>
              <a:ext cx="8056649" cy="914400"/>
            </a:xfrm>
            <a:prstGeom prst="rect">
              <a:avLst/>
            </a:prstGeom>
          </p:spPr>
          <p:txBody>
            <a:bodyPr vert="horz" lIns="0" tIns="0" rIns="0" bIns="0" rtlCol="0">
              <a:normAutofit lnSpcReduction="10000"/>
            </a:bodyPr>
            <a:lstStyle>
              <a:lvl1pPr marL="187517" indent="-187517" algn="l" defTabSz="914353" rtl="0" eaLnBrk="1" latinLnBrk="0" hangingPunct="1">
                <a:spcBef>
                  <a:spcPts val="0"/>
                </a:spcBef>
                <a:buClr>
                  <a:srgbClr val="0049A4"/>
                </a:buClr>
                <a:buSzPct val="110000"/>
                <a:buFont typeface="Arial Narrow"/>
                <a:buChar char="»"/>
                <a:defRPr sz="1600" b="0" kern="1200" baseline="0">
                  <a:solidFill>
                    <a:schemeClr val="tx1"/>
                  </a:solidFill>
                  <a:latin typeface="Arial Narrow" pitchFamily="34" charset="0"/>
                  <a:ea typeface="+mn-ea"/>
                  <a:cs typeface="+mn-cs"/>
                </a:defRPr>
              </a:lvl1pPr>
              <a:lvl2pPr marL="355600" marR="0" indent="-177800" algn="l" defTabSz="914353" rtl="0" eaLnBrk="1" fontAlgn="auto" latinLnBrk="0" hangingPunct="1">
                <a:lnSpc>
                  <a:spcPct val="100000"/>
                </a:lnSpc>
                <a:spcBef>
                  <a:spcPts val="0"/>
                </a:spcBef>
                <a:spcAft>
                  <a:spcPts val="0"/>
                </a:spcAft>
                <a:buClr>
                  <a:schemeClr val="tx1"/>
                </a:buClr>
                <a:buSzPct val="80000"/>
                <a:buFont typeface="Arial"/>
                <a:buChar char="•"/>
                <a:tabLst/>
                <a:defRPr sz="1600" kern="1200" baseline="0">
                  <a:solidFill>
                    <a:schemeClr val="tx1"/>
                  </a:solidFill>
                  <a:latin typeface="Arial Narrow" pitchFamily="34" charset="0"/>
                  <a:ea typeface="+mn-ea"/>
                  <a:cs typeface="+mn-cs"/>
                </a:defRPr>
              </a:lvl2pPr>
              <a:lvl3pPr marL="5334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3pPr>
              <a:lvl4pPr marL="723900" indent="-190500" algn="l" defTabSz="914353" rtl="0" eaLnBrk="1" latinLnBrk="0" hangingPunct="1">
                <a:lnSpc>
                  <a:spcPts val="1900"/>
                </a:lnSpc>
                <a:spcBef>
                  <a:spcPts val="0"/>
                </a:spcBef>
                <a:buClrTx/>
                <a:buSzPct val="80000"/>
                <a:buFont typeface="Arial"/>
                <a:buChar char="•"/>
                <a:defRPr sz="1600" kern="1200" baseline="0">
                  <a:solidFill>
                    <a:schemeClr val="tx1"/>
                  </a:solidFill>
                  <a:latin typeface="Arial Narrow" pitchFamily="34" charset="0"/>
                  <a:ea typeface="+mn-ea"/>
                  <a:cs typeface="+mn-cs"/>
                </a:defRPr>
              </a:lvl4pPr>
              <a:lvl5pPr marL="9017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de-DE" sz="1400" dirty="0"/>
                <a:t>Alle befragten Unternehmen haben sich Ziele gesetzt. 82 Prozent der Unternehmen haben diese bereits veröffentlicht.</a:t>
              </a:r>
            </a:p>
            <a:p>
              <a:pPr lvl="0">
                <a:lnSpc>
                  <a:spcPct val="114000"/>
                </a:lnSpc>
              </a:pPr>
              <a:r>
                <a:rPr lang="de-DE" sz="1400" dirty="0"/>
                <a:t>Für den Aufsichtsrat dominieren Zielgrößen von 30 Prozent. Für die operativen Führungspositionen (Vorstand und Ebenen darunter) steigen die Zielgrößen mit abnehmender Hierarchieebene an, allerdings wird hier eine 30-Prozent-Schwelle selten überschritten.</a:t>
              </a:r>
              <a:endParaRPr lang="en-US" sz="1400" strike="sngStrike" dirty="0"/>
            </a:p>
          </p:txBody>
        </p:sp>
      </p:grpSp>
      <p:grpSp>
        <p:nvGrpSpPr>
          <p:cNvPr id="67" name="Gruppieren 66"/>
          <p:cNvGrpSpPr/>
          <p:nvPr/>
        </p:nvGrpSpPr>
        <p:grpSpPr>
          <a:xfrm>
            <a:off x="384736" y="1592263"/>
            <a:ext cx="9105343" cy="3575766"/>
            <a:chOff x="384736" y="1592263"/>
            <a:chExt cx="9105343" cy="3575766"/>
          </a:xfrm>
        </p:grpSpPr>
        <p:sp>
          <p:nvSpPr>
            <p:cNvPr id="66" name="Rechteck 65"/>
            <p:cNvSpPr/>
            <p:nvPr/>
          </p:nvSpPr>
          <p:spPr>
            <a:xfrm>
              <a:off x="452438" y="1592263"/>
              <a:ext cx="4392612" cy="353067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2" name="Diagramm 61"/>
            <p:cNvGraphicFramePr>
              <a:graphicFrameLocks/>
            </p:cNvGraphicFramePr>
            <p:nvPr>
              <p:extLst>
                <p:ext uri="{D42A27DB-BD31-4B8C-83A1-F6EECF244321}">
                  <p14:modId xmlns:p14="http://schemas.microsoft.com/office/powerpoint/2010/main" val="602619364"/>
                </p:ext>
              </p:extLst>
            </p:nvPr>
          </p:nvGraphicFramePr>
          <p:xfrm>
            <a:off x="616134" y="1947754"/>
            <a:ext cx="4147200" cy="2826000"/>
          </p:xfrm>
          <a:graphic>
            <a:graphicData uri="http://schemas.openxmlformats.org/drawingml/2006/chart">
              <c:chart xmlns:c="http://schemas.openxmlformats.org/drawingml/2006/chart" xmlns:r="http://schemas.openxmlformats.org/officeDocument/2006/relationships" r:id="rId6"/>
            </a:graphicData>
          </a:graphic>
        </p:graphicFrame>
        <p:sp>
          <p:nvSpPr>
            <p:cNvPr id="59" name="Rechteck 58"/>
            <p:cNvSpPr/>
            <p:nvPr/>
          </p:nvSpPr>
          <p:spPr>
            <a:xfrm>
              <a:off x="5082113" y="1597503"/>
              <a:ext cx="4371915" cy="353067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2189110" y="4422304"/>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feld 11"/>
            <p:cNvSpPr txBox="1"/>
            <p:nvPr/>
          </p:nvSpPr>
          <p:spPr>
            <a:xfrm>
              <a:off x="1109892" y="2019009"/>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23 %</a:t>
              </a:r>
            </a:p>
          </p:txBody>
        </p:sp>
        <p:sp>
          <p:nvSpPr>
            <p:cNvPr id="13" name="Textfeld 12"/>
            <p:cNvSpPr txBox="1"/>
            <p:nvPr/>
          </p:nvSpPr>
          <p:spPr>
            <a:xfrm>
              <a:off x="2008941" y="2019009"/>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7,7 %</a:t>
              </a:r>
            </a:p>
          </p:txBody>
        </p:sp>
        <p:sp>
          <p:nvSpPr>
            <p:cNvPr id="14" name="Textfeld 13"/>
            <p:cNvSpPr txBox="1"/>
            <p:nvPr/>
          </p:nvSpPr>
          <p:spPr>
            <a:xfrm>
              <a:off x="2944686" y="2027608"/>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14,3 %</a:t>
              </a:r>
            </a:p>
          </p:txBody>
        </p:sp>
        <p:sp>
          <p:nvSpPr>
            <p:cNvPr id="15" name="Textfeld 14"/>
            <p:cNvSpPr txBox="1"/>
            <p:nvPr/>
          </p:nvSpPr>
          <p:spPr>
            <a:xfrm>
              <a:off x="3871530" y="2019009"/>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18,7 %</a:t>
              </a:r>
            </a:p>
          </p:txBody>
        </p:sp>
        <p:sp>
          <p:nvSpPr>
            <p:cNvPr id="18" name="Textfeld 17"/>
            <p:cNvSpPr txBox="1"/>
            <p:nvPr/>
          </p:nvSpPr>
          <p:spPr>
            <a:xfrm>
              <a:off x="2659648" y="4709514"/>
              <a:ext cx="2183611" cy="230832"/>
            </a:xfrm>
            <a:prstGeom prst="rect">
              <a:avLst/>
            </a:prstGeom>
            <a:noFill/>
            <a:ln>
              <a:noFill/>
            </a:ln>
          </p:spPr>
          <p:txBody>
            <a:bodyPr wrap="none" rtlCol="0">
              <a:spAutoFit/>
            </a:bodyPr>
            <a:lstStyle/>
            <a:p>
              <a:r>
                <a:rPr lang="de-DE" sz="900" dirty="0">
                  <a:solidFill>
                    <a:schemeClr val="accent4">
                      <a:lumMod val="50000"/>
                    </a:schemeClr>
                  </a:solidFill>
                </a:rPr>
                <a:t> - oberes Quartil     </a:t>
              </a:r>
              <a:r>
                <a:rPr lang="de-DE" sz="900" b="1" dirty="0">
                  <a:solidFill>
                    <a:schemeClr val="accent4">
                      <a:lumMod val="50000"/>
                    </a:schemeClr>
                  </a:solidFill>
                </a:rPr>
                <a:t>- Median     </a:t>
              </a:r>
              <a:r>
                <a:rPr lang="de-DE" sz="900" dirty="0">
                  <a:solidFill>
                    <a:schemeClr val="accent4">
                      <a:lumMod val="50000"/>
                    </a:schemeClr>
                  </a:solidFill>
                </a:rPr>
                <a:t>- unteres Quartil</a:t>
              </a:r>
              <a:endParaRPr lang="en-US" sz="900" dirty="0">
                <a:solidFill>
                  <a:schemeClr val="accent4">
                    <a:lumMod val="50000"/>
                  </a:schemeClr>
                </a:solidFill>
              </a:endParaRPr>
            </a:p>
          </p:txBody>
        </p:sp>
        <p:sp>
          <p:nvSpPr>
            <p:cNvPr id="19" name="Textfeld 18"/>
            <p:cNvSpPr txBox="1"/>
            <p:nvPr/>
          </p:nvSpPr>
          <p:spPr>
            <a:xfrm>
              <a:off x="384736" y="2933669"/>
              <a:ext cx="321477" cy="799551"/>
            </a:xfrm>
            <a:prstGeom prst="rect">
              <a:avLst/>
            </a:prstGeom>
            <a:noFill/>
          </p:spPr>
          <p:txBody>
            <a:bodyPr vert="vert270" wrap="none" rtlCol="0">
              <a:spAutoFit/>
            </a:bodyPr>
            <a:lstStyle/>
            <a:p>
              <a:r>
                <a:rPr lang="de-DE" sz="1000" dirty="0">
                  <a:solidFill>
                    <a:schemeClr val="accent4">
                      <a:lumMod val="50000"/>
                    </a:schemeClr>
                  </a:solidFill>
                </a:rPr>
                <a:t>Zielgrößen  in %</a:t>
              </a:r>
              <a:endParaRPr lang="en-US" sz="1000" dirty="0">
                <a:solidFill>
                  <a:schemeClr val="accent4">
                    <a:lumMod val="50000"/>
                  </a:schemeClr>
                </a:solidFill>
              </a:endParaRPr>
            </a:p>
          </p:txBody>
        </p:sp>
        <p:sp>
          <p:nvSpPr>
            <p:cNvPr id="22" name="Textfeld 21"/>
            <p:cNvSpPr txBox="1"/>
            <p:nvPr/>
          </p:nvSpPr>
          <p:spPr>
            <a:xfrm>
              <a:off x="8969069" y="4921808"/>
              <a:ext cx="476412" cy="246221"/>
            </a:xfrm>
            <a:prstGeom prst="rect">
              <a:avLst/>
            </a:prstGeom>
            <a:noFill/>
          </p:spPr>
          <p:txBody>
            <a:bodyPr wrap="none" rtlCol="0">
              <a:spAutoFit/>
            </a:bodyPr>
            <a:lstStyle>
              <a:defPPr>
                <a:defRPr lang="de-DE"/>
              </a:defPPr>
              <a:lvl1pPr>
                <a:defRPr sz="1000"/>
              </a:lvl1pPr>
            </a:lstStyle>
            <a:p>
              <a:r>
                <a:rPr lang="de-DE" dirty="0">
                  <a:solidFill>
                    <a:schemeClr val="accent4">
                      <a:lumMod val="50000"/>
                    </a:schemeClr>
                  </a:solidFill>
                </a:rPr>
                <a:t>n=169</a:t>
              </a:r>
              <a:endParaRPr lang="en-US" dirty="0">
                <a:solidFill>
                  <a:schemeClr val="accent4">
                    <a:lumMod val="50000"/>
                  </a:schemeClr>
                </a:solidFill>
              </a:endParaRPr>
            </a:p>
          </p:txBody>
        </p:sp>
        <p:sp>
          <p:nvSpPr>
            <p:cNvPr id="27" name="Textfeld 26"/>
            <p:cNvSpPr txBox="1"/>
            <p:nvPr/>
          </p:nvSpPr>
          <p:spPr>
            <a:xfrm>
              <a:off x="560388" y="1629971"/>
              <a:ext cx="4314017" cy="215444"/>
            </a:xfrm>
            <a:prstGeom prst="rect">
              <a:avLst/>
            </a:prstGeom>
            <a:noFill/>
          </p:spPr>
          <p:txBody>
            <a:bodyPr wrap="square" lIns="0" tIns="0" rIns="0" bIns="0" rtlCol="0">
              <a:spAutoFit/>
            </a:bodyPr>
            <a:lstStyle>
              <a:defPPr>
                <a:defRPr lang="de-DE"/>
              </a:defPPr>
              <a:lvl1pPr>
                <a:defRPr sz="1400" b="1">
                  <a:solidFill>
                    <a:srgbClr val="0049A4"/>
                  </a:solidFill>
                  <a:latin typeface="+mj-lt"/>
                </a:defRPr>
              </a:lvl1pPr>
            </a:lstStyle>
            <a:p>
              <a:r>
                <a:rPr lang="de-DE" dirty="0"/>
                <a:t>IST-Zustand</a:t>
              </a:r>
            </a:p>
          </p:txBody>
        </p:sp>
        <p:sp>
          <p:nvSpPr>
            <p:cNvPr id="29" name="Textfeld 28"/>
            <p:cNvSpPr txBox="1"/>
            <p:nvPr/>
          </p:nvSpPr>
          <p:spPr>
            <a:xfrm>
              <a:off x="5176062" y="1629971"/>
              <a:ext cx="4314017" cy="215444"/>
            </a:xfrm>
            <a:prstGeom prst="rect">
              <a:avLst/>
            </a:prstGeom>
            <a:noFill/>
          </p:spPr>
          <p:txBody>
            <a:bodyPr wrap="square" lIns="0" tIns="0" rIns="0" bIns="0" rtlCol="0">
              <a:spAutoFit/>
            </a:bodyPr>
            <a:lstStyle>
              <a:defPPr>
                <a:defRPr lang="de-DE"/>
              </a:defPPr>
              <a:lvl1pPr>
                <a:defRPr sz="1400" b="1">
                  <a:solidFill>
                    <a:srgbClr val="0049A4"/>
                  </a:solidFill>
                  <a:latin typeface="+mj-lt"/>
                </a:defRPr>
              </a:lvl1pPr>
            </a:lstStyle>
            <a:p>
              <a:r>
                <a:rPr lang="de-DE" dirty="0"/>
                <a:t>Ziele für die 1. Berichtsperiode</a:t>
              </a:r>
            </a:p>
          </p:txBody>
        </p:sp>
        <p:graphicFrame>
          <p:nvGraphicFramePr>
            <p:cNvPr id="47" name="Diagramm 46"/>
            <p:cNvGraphicFramePr>
              <a:graphicFrameLocks/>
            </p:cNvGraphicFramePr>
            <p:nvPr>
              <p:extLst>
                <p:ext uri="{D42A27DB-BD31-4B8C-83A1-F6EECF244321}">
                  <p14:modId xmlns:p14="http://schemas.microsoft.com/office/powerpoint/2010/main" val="1187642455"/>
                </p:ext>
              </p:extLst>
            </p:nvPr>
          </p:nvGraphicFramePr>
          <p:xfrm>
            <a:off x="5276522" y="1944615"/>
            <a:ext cx="4147232" cy="2826893"/>
          </p:xfrm>
          <a:graphic>
            <a:graphicData uri="http://schemas.openxmlformats.org/drawingml/2006/chart">
              <c:chart xmlns:c="http://schemas.openxmlformats.org/drawingml/2006/chart" xmlns:r="http://schemas.openxmlformats.org/officeDocument/2006/relationships" r:id="rId7"/>
            </a:graphicData>
          </a:graphic>
        </p:graphicFrame>
        <p:sp>
          <p:nvSpPr>
            <p:cNvPr id="48" name="Rechteck 47"/>
            <p:cNvSpPr/>
            <p:nvPr/>
          </p:nvSpPr>
          <p:spPr>
            <a:xfrm>
              <a:off x="8673059" y="3036502"/>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hteck 48"/>
            <p:cNvSpPr/>
            <p:nvPr/>
          </p:nvSpPr>
          <p:spPr>
            <a:xfrm>
              <a:off x="7730360" y="3140595"/>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hteck 49"/>
            <p:cNvSpPr/>
            <p:nvPr/>
          </p:nvSpPr>
          <p:spPr>
            <a:xfrm>
              <a:off x="6812552" y="4387093"/>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hteck 50"/>
            <p:cNvSpPr/>
            <p:nvPr/>
          </p:nvSpPr>
          <p:spPr>
            <a:xfrm>
              <a:off x="5898846" y="2370064"/>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feld 51"/>
            <p:cNvSpPr txBox="1"/>
            <p:nvPr/>
          </p:nvSpPr>
          <p:spPr>
            <a:xfrm>
              <a:off x="5774465" y="1990728"/>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23,6 %</a:t>
              </a:r>
            </a:p>
          </p:txBody>
        </p:sp>
        <p:sp>
          <p:nvSpPr>
            <p:cNvPr id="53" name="Textfeld 52"/>
            <p:cNvSpPr txBox="1"/>
            <p:nvPr/>
          </p:nvSpPr>
          <p:spPr>
            <a:xfrm>
              <a:off x="6673513" y="1990728"/>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10,9 %</a:t>
              </a:r>
            </a:p>
          </p:txBody>
        </p:sp>
        <p:sp>
          <p:nvSpPr>
            <p:cNvPr id="54" name="Textfeld 53"/>
            <p:cNvSpPr txBox="1"/>
            <p:nvPr/>
          </p:nvSpPr>
          <p:spPr>
            <a:xfrm>
              <a:off x="7609259" y="1999327"/>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18,4 %</a:t>
              </a:r>
            </a:p>
          </p:txBody>
        </p:sp>
        <p:sp>
          <p:nvSpPr>
            <p:cNvPr id="55" name="Textfeld 54"/>
            <p:cNvSpPr txBox="1"/>
            <p:nvPr/>
          </p:nvSpPr>
          <p:spPr>
            <a:xfrm>
              <a:off x="8536104" y="1990728"/>
              <a:ext cx="490222" cy="211203"/>
            </a:xfrm>
            <a:prstGeom prst="rect">
              <a:avLst/>
            </a:prstGeom>
            <a:solidFill>
              <a:schemeClr val="tx2">
                <a:lumMod val="60000"/>
                <a:lumOff val="40000"/>
              </a:schemeClr>
            </a:solidFill>
            <a:effectLst>
              <a:outerShdw blurRad="50800" dist="38100" algn="l" rotWithShape="0">
                <a:prstClr val="black">
                  <a:alpha val="40000"/>
                </a:prstClr>
              </a:outerShdw>
            </a:effectLst>
          </p:spPr>
          <p:txBody>
            <a:bodyPr wrap="square" lIns="36000" tIns="36000" rIns="36000" bIns="36000" rtlCol="0">
              <a:spAutoFit/>
            </a:bodyPr>
            <a:lstStyle/>
            <a:p>
              <a:pPr algn="ctr"/>
              <a:r>
                <a:rPr lang="de-DE" sz="900" dirty="0">
                  <a:solidFill>
                    <a:schemeClr val="bg1"/>
                  </a:solidFill>
                </a:rPr>
                <a:t>Ø 22,4 %</a:t>
              </a:r>
            </a:p>
          </p:txBody>
        </p:sp>
        <p:sp>
          <p:nvSpPr>
            <p:cNvPr id="56" name="Textfeld 55"/>
            <p:cNvSpPr txBox="1"/>
            <p:nvPr/>
          </p:nvSpPr>
          <p:spPr>
            <a:xfrm>
              <a:off x="7173388" y="4709514"/>
              <a:ext cx="2183612" cy="230832"/>
            </a:xfrm>
            <a:prstGeom prst="rect">
              <a:avLst/>
            </a:prstGeom>
            <a:noFill/>
            <a:ln>
              <a:noFill/>
            </a:ln>
          </p:spPr>
          <p:txBody>
            <a:bodyPr wrap="none" rtlCol="0">
              <a:spAutoFit/>
            </a:bodyPr>
            <a:lstStyle/>
            <a:p>
              <a:r>
                <a:rPr lang="de-DE" sz="900" dirty="0">
                  <a:solidFill>
                    <a:schemeClr val="accent4">
                      <a:lumMod val="50000"/>
                    </a:schemeClr>
                  </a:solidFill>
                </a:rPr>
                <a:t> - oberes Quartil     </a:t>
              </a:r>
              <a:r>
                <a:rPr lang="de-DE" sz="900" b="1" dirty="0">
                  <a:solidFill>
                    <a:schemeClr val="accent4">
                      <a:lumMod val="50000"/>
                    </a:schemeClr>
                  </a:solidFill>
                </a:rPr>
                <a:t>- Median     </a:t>
              </a:r>
              <a:r>
                <a:rPr lang="de-DE" sz="900" dirty="0">
                  <a:solidFill>
                    <a:schemeClr val="accent4">
                      <a:lumMod val="50000"/>
                    </a:schemeClr>
                  </a:solidFill>
                </a:rPr>
                <a:t>- unteres Quartil</a:t>
              </a:r>
              <a:endParaRPr lang="en-US" sz="900" dirty="0">
                <a:solidFill>
                  <a:schemeClr val="accent4">
                    <a:lumMod val="50000"/>
                  </a:schemeClr>
                </a:solidFill>
              </a:endParaRPr>
            </a:p>
          </p:txBody>
        </p:sp>
        <p:sp>
          <p:nvSpPr>
            <p:cNvPr id="57" name="Textfeld 56"/>
            <p:cNvSpPr txBox="1"/>
            <p:nvPr/>
          </p:nvSpPr>
          <p:spPr>
            <a:xfrm>
              <a:off x="5049308" y="2905387"/>
              <a:ext cx="321478" cy="799550"/>
            </a:xfrm>
            <a:prstGeom prst="rect">
              <a:avLst/>
            </a:prstGeom>
            <a:noFill/>
          </p:spPr>
          <p:txBody>
            <a:bodyPr vert="vert270" wrap="none" rtlCol="0">
              <a:spAutoFit/>
            </a:bodyPr>
            <a:lstStyle/>
            <a:p>
              <a:r>
                <a:rPr lang="de-DE" sz="1000" dirty="0">
                  <a:solidFill>
                    <a:schemeClr val="accent4">
                      <a:lumMod val="50000"/>
                    </a:schemeClr>
                  </a:solidFill>
                </a:rPr>
                <a:t>Zielgrößen  in %</a:t>
              </a:r>
              <a:endParaRPr lang="en-US" sz="1000" dirty="0">
                <a:solidFill>
                  <a:schemeClr val="accent4">
                    <a:lumMod val="50000"/>
                  </a:schemeClr>
                </a:solidFill>
              </a:endParaRPr>
            </a:p>
          </p:txBody>
        </p:sp>
        <p:sp>
          <p:nvSpPr>
            <p:cNvPr id="64" name="Rechteck 63"/>
            <p:cNvSpPr/>
            <p:nvPr/>
          </p:nvSpPr>
          <p:spPr>
            <a:xfrm>
              <a:off x="3969696" y="3348086"/>
              <a:ext cx="373704" cy="46034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3" name="Rechteck 62"/>
            <p:cNvSpPr/>
            <p:nvPr/>
          </p:nvSpPr>
          <p:spPr>
            <a:xfrm>
              <a:off x="1187217" y="2771480"/>
              <a:ext cx="367196" cy="80127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Rechteck 7"/>
            <p:cNvSpPr/>
            <p:nvPr/>
          </p:nvSpPr>
          <p:spPr>
            <a:xfrm>
              <a:off x="4036765" y="3319307"/>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hteck 64"/>
            <p:cNvSpPr/>
            <p:nvPr/>
          </p:nvSpPr>
          <p:spPr>
            <a:xfrm>
              <a:off x="3047440" y="3745583"/>
              <a:ext cx="367196" cy="35507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Rechteck 8"/>
            <p:cNvSpPr/>
            <p:nvPr/>
          </p:nvSpPr>
          <p:spPr>
            <a:xfrm>
              <a:off x="3103054" y="3706992"/>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hteck 10"/>
            <p:cNvSpPr/>
            <p:nvPr/>
          </p:nvSpPr>
          <p:spPr>
            <a:xfrm>
              <a:off x="1262553" y="2728285"/>
              <a:ext cx="230048" cy="60195"/>
            </a:xfrm>
            <a:prstGeom prst="rect">
              <a:avLst/>
            </a:prstGeom>
            <a:solidFill>
              <a:srgbClr val="0049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284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Analysen und Maßnahmen zur Festlegung von Zielgrößen</a:t>
            </a:r>
            <a:endParaRPr lang="en-US" dirty="0"/>
          </a:p>
        </p:txBody>
      </p:sp>
      <p:sp>
        <p:nvSpPr>
          <p:cNvPr id="3" name="Fußzeilenplatzhalter 2"/>
          <p:cNvSpPr>
            <a:spLocks noGrp="1"/>
          </p:cNvSpPr>
          <p:nvPr>
            <p:ph type="ftr" sz="quarter" idx="10"/>
          </p:nvPr>
        </p:nvSpPr>
        <p:spPr/>
        <p:txBody>
          <a:bodyPr/>
          <a:lstStyle/>
          <a:p>
            <a:r>
              <a:rPr lang="de-DE"/>
              <a:t>Dokumentname/Projektname</a:t>
            </a:r>
            <a:endParaRPr lang="de-DE" dirty="0"/>
          </a:p>
        </p:txBody>
      </p:sp>
      <p:sp>
        <p:nvSpPr>
          <p:cNvPr id="4" name="Foliennummernplatzhalter 3"/>
          <p:cNvSpPr>
            <a:spLocks noGrp="1"/>
          </p:cNvSpPr>
          <p:nvPr>
            <p:ph type="sldNum" sz="quarter" idx="11"/>
          </p:nvPr>
        </p:nvSpPr>
        <p:spPr/>
        <p:txBody>
          <a:bodyPr/>
          <a:lstStyle/>
          <a:p>
            <a:fld id="{6E2E8A81-5998-034F-B1B0-71AC79561A45}" type="slidenum">
              <a:rPr lang="de-DE" smtClean="0"/>
              <a:pPr/>
              <a:t>8</a:t>
            </a:fld>
            <a:endParaRPr lang="de-DE" dirty="0"/>
          </a:p>
        </p:txBody>
      </p:sp>
      <p:sp>
        <p:nvSpPr>
          <p:cNvPr id="5" name="Textplatzhalter 4"/>
          <p:cNvSpPr>
            <a:spLocks noGrp="1"/>
          </p:cNvSpPr>
          <p:nvPr>
            <p:ph type="body" sz="quarter" idx="23"/>
          </p:nvPr>
        </p:nvSpPr>
        <p:spPr>
          <a:xfrm>
            <a:off x="5052749" y="1628778"/>
            <a:ext cx="4385469" cy="2292773"/>
          </a:xfrm>
        </p:spPr>
        <p:txBody>
          <a:bodyPr>
            <a:normAutofit/>
          </a:bodyPr>
          <a:lstStyle/>
          <a:p>
            <a:r>
              <a:rPr lang="de-DE" sz="1400" dirty="0" smtClean="0"/>
              <a:t>Über die Hälfte </a:t>
            </a:r>
            <a:r>
              <a:rPr lang="de-DE" sz="1400" dirty="0"/>
              <a:t>der Befragten hat qualitative und quantitative Analysen durchgeführt sowie Steuerungsgrößen und Kennzahlen festgelegt.</a:t>
            </a:r>
          </a:p>
          <a:p>
            <a:endParaRPr lang="de-DE" sz="1400" dirty="0"/>
          </a:p>
          <a:p>
            <a:r>
              <a:rPr lang="de-DE" sz="1400" dirty="0"/>
              <a:t>Rund 38 Prozent der Teilnehmerunternehmen haben Simulationen der mittel- bis langfristigen Mitarbeiterentwicklung für die verschiedenen Ebenen durchgeführt.</a:t>
            </a:r>
          </a:p>
        </p:txBody>
      </p:sp>
      <p:sp>
        <p:nvSpPr>
          <p:cNvPr id="6" name="Textplatzhalter 5"/>
          <p:cNvSpPr>
            <a:spLocks noGrp="1"/>
          </p:cNvSpPr>
          <p:nvPr>
            <p:ph type="body" sz="quarter" idx="17"/>
          </p:nvPr>
        </p:nvSpPr>
        <p:spPr/>
        <p:txBody>
          <a:bodyPr/>
          <a:lstStyle/>
          <a:p>
            <a:r>
              <a:rPr lang="de-DE" dirty="0"/>
              <a:t>Gleichberechtigte Teilhabe von Frauen und Männern an Führungspositionen</a:t>
            </a:r>
            <a:endParaRPr lang="en-US" dirty="0"/>
          </a:p>
          <a:p>
            <a:endParaRPr lang="en-US" dirty="0"/>
          </a:p>
        </p:txBody>
      </p:sp>
      <p:sp>
        <p:nvSpPr>
          <p:cNvPr id="8" name="Rechteck 7"/>
          <p:cNvSpPr/>
          <p:nvPr/>
        </p:nvSpPr>
        <p:spPr>
          <a:xfrm>
            <a:off x="452438" y="1597503"/>
            <a:ext cx="4404254" cy="45318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560388" y="1629971"/>
            <a:ext cx="4314017" cy="430887"/>
          </a:xfrm>
          <a:prstGeom prst="rect">
            <a:avLst/>
          </a:prstGeom>
          <a:noFill/>
        </p:spPr>
        <p:txBody>
          <a:bodyPr wrap="square" lIns="0" tIns="0" rIns="0" bIns="0" rtlCol="0">
            <a:spAutoFit/>
          </a:bodyPr>
          <a:lstStyle>
            <a:defPPr>
              <a:defRPr lang="de-DE"/>
            </a:defPPr>
            <a:lvl1pPr>
              <a:defRPr sz="1400" b="1">
                <a:solidFill>
                  <a:srgbClr val="0049A4"/>
                </a:solidFill>
                <a:latin typeface="+mj-lt"/>
              </a:defRPr>
            </a:lvl1pPr>
          </a:lstStyle>
          <a:p>
            <a:r>
              <a:rPr lang="de-DE" dirty="0"/>
              <a:t>Welche Analysen und Maßnahmen nutzt Ihr Unternehmen für die Festlegung von Zielgrößen?</a:t>
            </a:r>
          </a:p>
        </p:txBody>
      </p:sp>
      <p:sp>
        <p:nvSpPr>
          <p:cNvPr id="10" name="Rechteck 9"/>
          <p:cNvSpPr/>
          <p:nvPr/>
        </p:nvSpPr>
        <p:spPr>
          <a:xfrm>
            <a:off x="5116546" y="5186902"/>
            <a:ext cx="858761" cy="369332"/>
          </a:xfrm>
          <a:prstGeom prst="rect">
            <a:avLst/>
          </a:prstGeom>
        </p:spPr>
        <p:txBody>
          <a:bodyPr wrap="none">
            <a:spAutoFit/>
          </a:bodyPr>
          <a:lstStyle/>
          <a:p>
            <a:r>
              <a:rPr lang="de-DE" dirty="0"/>
              <a:t> _</a:t>
            </a:r>
            <a:r>
              <a:rPr lang="de-DE" dirty="0">
                <a:solidFill>
                  <a:schemeClr val="tx2"/>
                </a:solidFill>
              </a:rPr>
              <a:t>FAZIT</a:t>
            </a:r>
            <a:endParaRPr lang="en-US" dirty="0"/>
          </a:p>
        </p:txBody>
      </p:sp>
      <p:sp>
        <p:nvSpPr>
          <p:cNvPr id="12" name="Rechteck 11"/>
          <p:cNvSpPr/>
          <p:nvPr/>
        </p:nvSpPr>
        <p:spPr>
          <a:xfrm>
            <a:off x="6004873" y="5170186"/>
            <a:ext cx="3812347" cy="10120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hteck 15"/>
          <p:cNvSpPr/>
          <p:nvPr/>
        </p:nvSpPr>
        <p:spPr>
          <a:xfrm>
            <a:off x="1736947" y="2291651"/>
            <a:ext cx="3108104" cy="430887"/>
          </a:xfrm>
          <a:prstGeom prst="rect">
            <a:avLst/>
          </a:prstGeom>
        </p:spPr>
        <p:txBody>
          <a:bodyPr wrap="square" lIns="0" tIns="0" rIns="0" bIns="0">
            <a:spAutoFit/>
          </a:bodyPr>
          <a:lstStyle/>
          <a:p>
            <a:r>
              <a:rPr lang="de-DE" sz="1400" dirty="0">
                <a:latin typeface="+mj-lt"/>
              </a:rPr>
              <a:t>Qualitative und quantitative Analysen im </a:t>
            </a:r>
          </a:p>
          <a:p>
            <a:r>
              <a:rPr lang="de-DE" sz="1400" dirty="0">
                <a:latin typeface="+mj-lt"/>
              </a:rPr>
              <a:t>Unternehmen zur Schaffung von Transparenz</a:t>
            </a:r>
          </a:p>
        </p:txBody>
      </p:sp>
      <p:sp>
        <p:nvSpPr>
          <p:cNvPr id="17" name="Textfeld 16"/>
          <p:cNvSpPr txBox="1"/>
          <p:nvPr/>
        </p:nvSpPr>
        <p:spPr>
          <a:xfrm>
            <a:off x="678470" y="2203965"/>
            <a:ext cx="830356" cy="607859"/>
          </a:xfrm>
          <a:prstGeom prst="rect">
            <a:avLst/>
          </a:prstGeom>
          <a:noFill/>
        </p:spPr>
        <p:txBody>
          <a:bodyPr wrap="none" lIns="0" tIns="0" rIns="0" bIns="0" rtlCol="0">
            <a:spAutoFit/>
          </a:bodyPr>
          <a:lstStyle/>
          <a:p>
            <a:r>
              <a:rPr lang="de-DE" sz="3950" b="1" dirty="0">
                <a:solidFill>
                  <a:srgbClr val="0049A4"/>
                </a:solidFill>
                <a:latin typeface="+mj-lt"/>
              </a:rPr>
              <a:t>59%</a:t>
            </a:r>
          </a:p>
        </p:txBody>
      </p:sp>
      <p:sp>
        <p:nvSpPr>
          <p:cNvPr id="19" name="Rechteck 18"/>
          <p:cNvSpPr/>
          <p:nvPr/>
        </p:nvSpPr>
        <p:spPr>
          <a:xfrm>
            <a:off x="1743959" y="2990660"/>
            <a:ext cx="2903455" cy="430887"/>
          </a:xfrm>
          <a:prstGeom prst="rect">
            <a:avLst/>
          </a:prstGeom>
        </p:spPr>
        <p:txBody>
          <a:bodyPr wrap="square" lIns="0" tIns="0" rIns="0" bIns="0">
            <a:spAutoFit/>
          </a:bodyPr>
          <a:lstStyle/>
          <a:p>
            <a:r>
              <a:rPr lang="de-DE" sz="1400" dirty="0"/>
              <a:t>Festlegung von Steuerungsgrößen und Kennzahlen</a:t>
            </a:r>
            <a:endParaRPr lang="en-US" sz="1400" dirty="0">
              <a:latin typeface="+mj-lt"/>
            </a:endParaRPr>
          </a:p>
        </p:txBody>
      </p:sp>
      <p:sp>
        <p:nvSpPr>
          <p:cNvPr id="20" name="Textfeld 19"/>
          <p:cNvSpPr txBox="1"/>
          <p:nvPr/>
        </p:nvSpPr>
        <p:spPr>
          <a:xfrm>
            <a:off x="727362" y="2985163"/>
            <a:ext cx="732573" cy="535531"/>
          </a:xfrm>
          <a:prstGeom prst="rect">
            <a:avLst/>
          </a:prstGeom>
          <a:noFill/>
        </p:spPr>
        <p:txBody>
          <a:bodyPr wrap="none" lIns="0" tIns="0" rIns="0" bIns="0" rtlCol="0">
            <a:spAutoFit/>
          </a:bodyPr>
          <a:lstStyle/>
          <a:p>
            <a:r>
              <a:rPr lang="de-DE" sz="3480" b="1" dirty="0">
                <a:solidFill>
                  <a:srgbClr val="0049A4"/>
                </a:solidFill>
                <a:latin typeface="+mj-lt"/>
              </a:rPr>
              <a:t>52%</a:t>
            </a:r>
          </a:p>
        </p:txBody>
      </p:sp>
      <p:sp>
        <p:nvSpPr>
          <p:cNvPr id="22" name="Rechteck 21"/>
          <p:cNvSpPr/>
          <p:nvPr/>
        </p:nvSpPr>
        <p:spPr>
          <a:xfrm>
            <a:off x="1715680" y="4744426"/>
            <a:ext cx="3129371" cy="646331"/>
          </a:xfrm>
          <a:prstGeom prst="rect">
            <a:avLst/>
          </a:prstGeom>
        </p:spPr>
        <p:txBody>
          <a:bodyPr wrap="square" lIns="0" tIns="0" rIns="0" bIns="0">
            <a:spAutoFit/>
          </a:bodyPr>
          <a:lstStyle/>
          <a:p>
            <a:r>
              <a:rPr lang="de-DE" sz="1400" dirty="0"/>
              <a:t>Simulation der mittel- bis langfristigen Mitarbeiterentwicklung auf den verschiedenen Ebenen im Unternehmen</a:t>
            </a:r>
            <a:endParaRPr lang="en-US" sz="1400" dirty="0">
              <a:latin typeface="+mj-lt"/>
            </a:endParaRPr>
          </a:p>
        </p:txBody>
      </p:sp>
      <p:sp>
        <p:nvSpPr>
          <p:cNvPr id="23" name="Textfeld 22"/>
          <p:cNvSpPr txBox="1"/>
          <p:nvPr/>
        </p:nvSpPr>
        <p:spPr>
          <a:xfrm>
            <a:off x="825947" y="4729146"/>
            <a:ext cx="535403" cy="391774"/>
          </a:xfrm>
          <a:prstGeom prst="rect">
            <a:avLst/>
          </a:prstGeom>
          <a:noFill/>
        </p:spPr>
        <p:txBody>
          <a:bodyPr wrap="none" lIns="0" tIns="0" rIns="0" bIns="0" rtlCol="0">
            <a:spAutoFit/>
          </a:bodyPr>
          <a:lstStyle/>
          <a:p>
            <a:r>
              <a:rPr lang="de-DE" sz="2546" b="1" dirty="0">
                <a:solidFill>
                  <a:srgbClr val="0049A4"/>
                </a:solidFill>
                <a:latin typeface="+mj-lt"/>
              </a:rPr>
              <a:t>38%</a:t>
            </a:r>
          </a:p>
        </p:txBody>
      </p:sp>
      <p:sp>
        <p:nvSpPr>
          <p:cNvPr id="25" name="Rechteck 24"/>
          <p:cNvSpPr/>
          <p:nvPr/>
        </p:nvSpPr>
        <p:spPr>
          <a:xfrm>
            <a:off x="1734533" y="3694033"/>
            <a:ext cx="3026004" cy="861774"/>
          </a:xfrm>
          <a:prstGeom prst="rect">
            <a:avLst/>
          </a:prstGeom>
        </p:spPr>
        <p:txBody>
          <a:bodyPr wrap="square" lIns="0" tIns="0" rIns="0" bIns="0">
            <a:spAutoFit/>
          </a:bodyPr>
          <a:lstStyle/>
          <a:p>
            <a:r>
              <a:rPr lang="de-DE" sz="1400" dirty="0"/>
              <a:t>Festlegung interner Verantwortlichkeiten/Organisationseinheiten für die Zielfestlegung, -kommunikation und </a:t>
            </a:r>
          </a:p>
          <a:p>
            <a:r>
              <a:rPr lang="de-DE" sz="1400" dirty="0"/>
              <a:t>-umsetzung</a:t>
            </a:r>
            <a:endParaRPr lang="en-US" sz="1400" dirty="0">
              <a:latin typeface="+mj-lt"/>
            </a:endParaRPr>
          </a:p>
        </p:txBody>
      </p:sp>
      <p:sp>
        <p:nvSpPr>
          <p:cNvPr id="26" name="Textfeld 25"/>
          <p:cNvSpPr txBox="1"/>
          <p:nvPr/>
        </p:nvSpPr>
        <p:spPr>
          <a:xfrm>
            <a:off x="776254" y="3701371"/>
            <a:ext cx="634789" cy="463973"/>
          </a:xfrm>
          <a:prstGeom prst="rect">
            <a:avLst/>
          </a:prstGeom>
          <a:noFill/>
        </p:spPr>
        <p:txBody>
          <a:bodyPr wrap="none" lIns="0" tIns="0" rIns="0" bIns="0" rtlCol="0">
            <a:spAutoFit/>
          </a:bodyPr>
          <a:lstStyle/>
          <a:p>
            <a:r>
              <a:rPr lang="de-DE" sz="3015" b="1" dirty="0">
                <a:solidFill>
                  <a:srgbClr val="0049A4"/>
                </a:solidFill>
                <a:latin typeface="+mj-lt"/>
              </a:rPr>
              <a:t>45%</a:t>
            </a:r>
          </a:p>
        </p:txBody>
      </p:sp>
      <p:sp>
        <p:nvSpPr>
          <p:cNvPr id="28" name="Rechteck 27"/>
          <p:cNvSpPr/>
          <p:nvPr/>
        </p:nvSpPr>
        <p:spPr>
          <a:xfrm>
            <a:off x="1712205" y="5584429"/>
            <a:ext cx="3132845" cy="286702"/>
          </a:xfrm>
          <a:prstGeom prst="rect">
            <a:avLst/>
          </a:prstGeom>
        </p:spPr>
        <p:txBody>
          <a:bodyPr wrap="square" lIns="0" tIns="0" rIns="0" bIns="0">
            <a:spAutoFit/>
          </a:bodyPr>
          <a:lstStyle/>
          <a:p>
            <a:r>
              <a:rPr lang="de-DE" sz="1400" dirty="0"/>
              <a:t>Keine</a:t>
            </a:r>
            <a:endParaRPr lang="en-US" sz="1400" dirty="0">
              <a:latin typeface="+mj-lt"/>
            </a:endParaRPr>
          </a:p>
        </p:txBody>
      </p:sp>
      <p:sp>
        <p:nvSpPr>
          <p:cNvPr id="29" name="Textfeld 28"/>
          <p:cNvSpPr txBox="1"/>
          <p:nvPr/>
        </p:nvSpPr>
        <p:spPr>
          <a:xfrm>
            <a:off x="926134" y="5564095"/>
            <a:ext cx="335028" cy="246221"/>
          </a:xfrm>
          <a:prstGeom prst="rect">
            <a:avLst/>
          </a:prstGeom>
          <a:noFill/>
        </p:spPr>
        <p:txBody>
          <a:bodyPr wrap="none" lIns="0" tIns="0" rIns="0" bIns="0" rtlCol="0">
            <a:spAutoFit/>
          </a:bodyPr>
          <a:lstStyle/>
          <a:p>
            <a:r>
              <a:rPr lang="de-DE" sz="1600" b="1" dirty="0">
                <a:solidFill>
                  <a:srgbClr val="0049A4"/>
                </a:solidFill>
                <a:latin typeface="+mj-lt"/>
              </a:rPr>
              <a:t>16%</a:t>
            </a:r>
          </a:p>
        </p:txBody>
      </p:sp>
      <p:sp>
        <p:nvSpPr>
          <p:cNvPr id="34" name="Textfeld 33"/>
          <p:cNvSpPr txBox="1"/>
          <p:nvPr/>
        </p:nvSpPr>
        <p:spPr>
          <a:xfrm>
            <a:off x="4368638" y="5883117"/>
            <a:ext cx="476412" cy="246221"/>
          </a:xfrm>
          <a:prstGeom prst="rect">
            <a:avLst/>
          </a:prstGeom>
          <a:noFill/>
        </p:spPr>
        <p:txBody>
          <a:bodyPr wrap="none" rtlCol="0">
            <a:spAutoFit/>
          </a:bodyPr>
          <a:lstStyle>
            <a:defPPr>
              <a:defRPr lang="de-DE"/>
            </a:defPPr>
            <a:lvl1pPr>
              <a:defRPr sz="1000"/>
            </a:lvl1pPr>
          </a:lstStyle>
          <a:p>
            <a:r>
              <a:rPr lang="de-DE" dirty="0">
                <a:solidFill>
                  <a:schemeClr val="accent4">
                    <a:lumMod val="50000"/>
                  </a:schemeClr>
                </a:solidFill>
              </a:rPr>
              <a:t>n=118</a:t>
            </a:r>
            <a:endParaRPr lang="en-US" dirty="0">
              <a:solidFill>
                <a:schemeClr val="accent4">
                  <a:lumMod val="50000"/>
                </a:schemeClr>
              </a:solidFill>
            </a:endParaRPr>
          </a:p>
        </p:txBody>
      </p:sp>
      <p:sp>
        <p:nvSpPr>
          <p:cNvPr id="24" name="Textplatzhalter 5"/>
          <p:cNvSpPr txBox="1">
            <a:spLocks/>
          </p:cNvSpPr>
          <p:nvPr/>
        </p:nvSpPr>
        <p:spPr>
          <a:xfrm>
            <a:off x="6125564" y="5231576"/>
            <a:ext cx="3570963" cy="914400"/>
          </a:xfrm>
          <a:prstGeom prst="rect">
            <a:avLst/>
          </a:prstGeom>
        </p:spPr>
        <p:txBody>
          <a:bodyPr vert="horz" lIns="0" tIns="0" rIns="0" bIns="0" rtlCol="0">
            <a:normAutofit/>
          </a:bodyPr>
          <a:lstStyle>
            <a:lvl1pPr marL="187517" indent="-187517" algn="l" defTabSz="914353" rtl="0" eaLnBrk="1" latinLnBrk="0" hangingPunct="1">
              <a:spcBef>
                <a:spcPts val="0"/>
              </a:spcBef>
              <a:buClr>
                <a:srgbClr val="0049A4"/>
              </a:buClr>
              <a:buSzPct val="110000"/>
              <a:buFont typeface="Arial Narrow"/>
              <a:buChar char="»"/>
              <a:defRPr sz="1600" b="0" kern="1200" baseline="0">
                <a:solidFill>
                  <a:schemeClr val="tx1"/>
                </a:solidFill>
                <a:latin typeface="Arial Narrow" pitchFamily="34" charset="0"/>
                <a:ea typeface="+mn-ea"/>
                <a:cs typeface="+mn-cs"/>
              </a:defRPr>
            </a:lvl1pPr>
            <a:lvl2pPr marL="355600" marR="0" indent="-177800" algn="l" defTabSz="914353" rtl="0" eaLnBrk="1" fontAlgn="auto" latinLnBrk="0" hangingPunct="1">
              <a:lnSpc>
                <a:spcPct val="100000"/>
              </a:lnSpc>
              <a:spcBef>
                <a:spcPts val="0"/>
              </a:spcBef>
              <a:spcAft>
                <a:spcPts val="0"/>
              </a:spcAft>
              <a:buClr>
                <a:schemeClr val="tx1"/>
              </a:buClr>
              <a:buSzPct val="80000"/>
              <a:buFont typeface="Arial"/>
              <a:buChar char="•"/>
              <a:tabLst/>
              <a:defRPr sz="1600" kern="1200" baseline="0">
                <a:solidFill>
                  <a:schemeClr val="tx1"/>
                </a:solidFill>
                <a:latin typeface="Arial Narrow" pitchFamily="34" charset="0"/>
                <a:ea typeface="+mn-ea"/>
                <a:cs typeface="+mn-cs"/>
              </a:defRPr>
            </a:lvl2pPr>
            <a:lvl3pPr marL="5334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3pPr>
            <a:lvl4pPr marL="723900" indent="-190500" algn="l" defTabSz="914353" rtl="0" eaLnBrk="1" latinLnBrk="0" hangingPunct="1">
              <a:lnSpc>
                <a:spcPts val="1900"/>
              </a:lnSpc>
              <a:spcBef>
                <a:spcPts val="0"/>
              </a:spcBef>
              <a:buClrTx/>
              <a:buSzPct val="80000"/>
              <a:buFont typeface="Arial"/>
              <a:buChar char="•"/>
              <a:defRPr sz="1600" kern="1200" baseline="0">
                <a:solidFill>
                  <a:schemeClr val="tx1"/>
                </a:solidFill>
                <a:latin typeface="Arial Narrow" pitchFamily="34" charset="0"/>
                <a:ea typeface="+mn-ea"/>
                <a:cs typeface="+mn-cs"/>
              </a:defRPr>
            </a:lvl4pPr>
            <a:lvl5pPr marL="901700" indent="-177800" algn="l" defTabSz="914353" rtl="0" eaLnBrk="1" latinLnBrk="0" hangingPunct="1">
              <a:spcBef>
                <a:spcPts val="0"/>
              </a:spcBef>
              <a:buClrTx/>
              <a:buSzPct val="80000"/>
              <a:buFont typeface="Arial"/>
              <a:buChar char="•"/>
              <a:defRPr sz="1600" kern="1200" baseline="0">
                <a:solidFill>
                  <a:schemeClr val="tx1"/>
                </a:solidFill>
                <a:latin typeface="Arial Narrow"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None/>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de-DE" sz="1400" dirty="0"/>
              <a:t>Die meisten Unternehmen beschäftigen sich mit der Erhebung des quantitativen und qualitativen Status quo und leiten daraus Zielgrößen ab.</a:t>
            </a:r>
            <a:endParaRPr lang="en-US" sz="1400" dirty="0"/>
          </a:p>
        </p:txBody>
      </p:sp>
    </p:spTree>
    <p:extLst>
      <p:ext uri="{BB962C8B-B14F-4D97-AF65-F5344CB8AC3E}">
        <p14:creationId xmlns:p14="http://schemas.microsoft.com/office/powerpoint/2010/main" val="202850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503804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8" name="think-cell Folie" r:id="rId5" imgW="530" imgH="528" progId="TCLayout.ActiveDocument.1">
                  <p:embed/>
                </p:oleObj>
              </mc:Choice>
              <mc:Fallback>
                <p:oleObj name="think-cell Folie" r:id="rId5" imgW="530" imgH="52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6" name="Grafi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el 1"/>
          <p:cNvSpPr>
            <a:spLocks noGrp="1"/>
          </p:cNvSpPr>
          <p:nvPr>
            <p:ph type="title"/>
          </p:nvPr>
        </p:nvSpPr>
        <p:spPr/>
        <p:txBody>
          <a:bodyPr/>
          <a:lstStyle/>
          <a:p>
            <a:r>
              <a:rPr lang="de-DE" dirty="0">
                <a:solidFill>
                  <a:schemeClr val="tx2"/>
                </a:solidFill>
              </a:rPr>
              <a:t>Positionen zu den neuen gesetzlichen Vorgaben</a:t>
            </a:r>
            <a:endParaRPr lang="en-US" dirty="0">
              <a:solidFill>
                <a:schemeClr val="tx2"/>
              </a:solidFill>
            </a:endParaRPr>
          </a:p>
        </p:txBody>
      </p:sp>
      <p:sp>
        <p:nvSpPr>
          <p:cNvPr id="4" name="Foliennummernplatzhalter 3"/>
          <p:cNvSpPr>
            <a:spLocks noGrp="1"/>
          </p:cNvSpPr>
          <p:nvPr>
            <p:ph type="sldNum" sz="quarter" idx="11"/>
          </p:nvPr>
        </p:nvSpPr>
        <p:spPr/>
        <p:txBody>
          <a:bodyPr/>
          <a:lstStyle/>
          <a:p>
            <a:fld id="{6E2E8A81-5998-034F-B1B0-71AC79561A45}" type="slidenum">
              <a:rPr lang="de-DE" smtClean="0"/>
              <a:pPr/>
              <a:t>9</a:t>
            </a:fld>
            <a:endParaRPr lang="de-DE" dirty="0"/>
          </a:p>
        </p:txBody>
      </p:sp>
      <p:sp>
        <p:nvSpPr>
          <p:cNvPr id="5" name="Textplatzhalter 4"/>
          <p:cNvSpPr>
            <a:spLocks noGrp="1"/>
          </p:cNvSpPr>
          <p:nvPr>
            <p:ph type="body" sz="quarter" idx="17"/>
          </p:nvPr>
        </p:nvSpPr>
        <p:spPr/>
        <p:txBody>
          <a:bodyPr/>
          <a:lstStyle/>
          <a:p>
            <a:r>
              <a:rPr lang="de-DE" dirty="0"/>
              <a:t>Statements aus den qualitativen Interviews</a:t>
            </a:r>
            <a:endParaRPr lang="en-US" dirty="0"/>
          </a:p>
        </p:txBody>
      </p:sp>
      <p:cxnSp>
        <p:nvCxnSpPr>
          <p:cNvPr id="12" name="Gerade Verbindung 5"/>
          <p:cNvCxnSpPr/>
          <p:nvPr/>
        </p:nvCxnSpPr>
        <p:spPr>
          <a:xfrm>
            <a:off x="0" y="1428081"/>
            <a:ext cx="9906000" cy="0"/>
          </a:xfrm>
          <a:prstGeom prst="line">
            <a:avLst/>
          </a:prstGeom>
          <a:ln w="25400" cap="flat"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0" y="1403031"/>
            <a:ext cx="9906000" cy="5434553"/>
          </a:xfrm>
          <a:prstGeom prst="rect">
            <a:avLst/>
          </a:prstGeom>
          <a:solidFill>
            <a:srgbClr val="F2F2F2">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hteck 14"/>
          <p:cNvSpPr/>
          <p:nvPr/>
        </p:nvSpPr>
        <p:spPr>
          <a:xfrm>
            <a:off x="195214" y="1796361"/>
            <a:ext cx="4054704" cy="1123384"/>
          </a:xfrm>
          <a:prstGeom prst="rect">
            <a:avLst/>
          </a:prstGeom>
        </p:spPr>
        <p:txBody>
          <a:bodyPr wrap="square">
            <a:spAutoFit/>
          </a:bodyPr>
          <a:lstStyle/>
          <a:p>
            <a:pPr algn="ctr"/>
            <a:r>
              <a:rPr lang="de-DE" sz="1400" dirty="0">
                <a:latin typeface="+mj-lt"/>
                <a:ea typeface="Times New Roman" panose="02020603050405020304" pitchFamily="18" charset="0"/>
                <a:cs typeface="Times New Roman" panose="02020603050405020304" pitchFamily="18" charset="0"/>
              </a:rPr>
              <a:t>„Wir sind am Thema ‚Frauenförderung‘ schon länger dran, auch wegen des Audits ‚Beruf und Familie‘. Das neue Gesetz hat aber wie ein Katalysator gewirkt und bringt eine neue Verbindlichkeit in die Beschäftigung mit dem Thema.“ </a:t>
            </a:r>
            <a:r>
              <a:rPr lang="de-DE" sz="1100" i="1" dirty="0">
                <a:latin typeface="+mj-lt"/>
                <a:ea typeface="Times New Roman" panose="02020603050405020304" pitchFamily="18" charset="0"/>
                <a:cs typeface="Times New Roman" panose="02020603050405020304" pitchFamily="18" charset="0"/>
              </a:rPr>
              <a:t>(Mittelstand)</a:t>
            </a:r>
            <a:endParaRPr lang="en-US" sz="1100" i="1" dirty="0">
              <a:latin typeface="+mj-lt"/>
              <a:ea typeface="Times New Roman" panose="02020603050405020304" pitchFamily="18" charset="0"/>
              <a:cs typeface="Times New Roman" panose="02020603050405020304" pitchFamily="18" charset="0"/>
            </a:endParaRPr>
          </a:p>
        </p:txBody>
      </p:sp>
      <p:sp>
        <p:nvSpPr>
          <p:cNvPr id="17" name="Rechteck 16"/>
          <p:cNvSpPr/>
          <p:nvPr/>
        </p:nvSpPr>
        <p:spPr>
          <a:xfrm>
            <a:off x="2656179" y="5019127"/>
            <a:ext cx="4546469" cy="1169551"/>
          </a:xfrm>
          <a:prstGeom prst="rect">
            <a:avLst/>
          </a:prstGeom>
        </p:spPr>
        <p:txBody>
          <a:bodyPr wrap="square">
            <a:spAutoFit/>
          </a:bodyPr>
          <a:lstStyle/>
          <a:p>
            <a:pPr algn="ctr"/>
            <a:r>
              <a:rPr lang="de-DE" sz="1400" dirty="0">
                <a:latin typeface="+mj-lt"/>
                <a:ea typeface="Times New Roman" panose="02020603050405020304" pitchFamily="18" charset="0"/>
                <a:cs typeface="Times New Roman" panose="02020603050405020304" pitchFamily="18" charset="0"/>
              </a:rPr>
              <a:t>„Die Frauenquote ist ein merkwürdiges Konstrukt für ein global strukturiertes Unternehmen wie das unsere: Bei uns sind gerade die Unternehmensteile, in denen es viele Frauen in Führung gibt, nicht in Deutschland und werden deswegen für die Quote nicht berücksichtigt.“ </a:t>
            </a:r>
            <a:r>
              <a:rPr lang="de-DE" sz="1100" i="1" dirty="0">
                <a:latin typeface="+mj-lt"/>
                <a:ea typeface="Times New Roman" panose="02020603050405020304" pitchFamily="18" charset="0"/>
                <a:cs typeface="Times New Roman" panose="02020603050405020304" pitchFamily="18" charset="0"/>
              </a:rPr>
              <a:t>(Großunternehmen)</a:t>
            </a:r>
            <a:endParaRPr lang="en-US" sz="1100" i="1" dirty="0">
              <a:latin typeface="+mj-lt"/>
              <a:ea typeface="Times New Roman" panose="02020603050405020304" pitchFamily="18" charset="0"/>
              <a:cs typeface="Times New Roman" panose="02020603050405020304" pitchFamily="18" charset="0"/>
            </a:endParaRPr>
          </a:p>
        </p:txBody>
      </p:sp>
      <p:sp>
        <p:nvSpPr>
          <p:cNvPr id="18" name="Rechteck 17"/>
          <p:cNvSpPr/>
          <p:nvPr/>
        </p:nvSpPr>
        <p:spPr>
          <a:xfrm>
            <a:off x="467785" y="3227101"/>
            <a:ext cx="4461629" cy="1384995"/>
          </a:xfrm>
          <a:prstGeom prst="rect">
            <a:avLst/>
          </a:prstGeom>
        </p:spPr>
        <p:txBody>
          <a:bodyPr wrap="square">
            <a:spAutoFit/>
          </a:bodyPr>
          <a:lstStyle/>
          <a:p>
            <a:pPr algn="ctr"/>
            <a:r>
              <a:rPr lang="de-DE" sz="1400" dirty="0">
                <a:latin typeface="+mj-lt"/>
              </a:rPr>
              <a:t>„Das neue Gesetz hat eine wichtige gesellschaftliche Debatte befeuert und auch bei uns im Unternehmen zu Veränderungen geführt. Davon abgesehen verursacht das Gesetz aber Verwirrung und mehr Arbeit. Und die erste Zeitspanne ist viel zu kurz. Hier Veränderungen z.B. auf Vorstandsebene zu erzielen ist illusorisch.“ </a:t>
            </a:r>
            <a:r>
              <a:rPr lang="de-DE" sz="1100" i="1" dirty="0">
                <a:latin typeface="+mj-lt"/>
              </a:rPr>
              <a:t>(Großunternehmen)</a:t>
            </a:r>
            <a:endParaRPr lang="en-US" sz="1100" i="1" dirty="0">
              <a:latin typeface="+mj-lt"/>
            </a:endParaRPr>
          </a:p>
        </p:txBody>
      </p:sp>
      <p:sp>
        <p:nvSpPr>
          <p:cNvPr id="22" name="Rechteck 21"/>
          <p:cNvSpPr/>
          <p:nvPr/>
        </p:nvSpPr>
        <p:spPr>
          <a:xfrm>
            <a:off x="5804162" y="3488712"/>
            <a:ext cx="3490667" cy="1123384"/>
          </a:xfrm>
          <a:prstGeom prst="rect">
            <a:avLst/>
          </a:prstGeom>
        </p:spPr>
        <p:txBody>
          <a:bodyPr wrap="square">
            <a:spAutoFit/>
          </a:bodyPr>
          <a:lstStyle/>
          <a:p>
            <a:pPr algn="ctr"/>
            <a:r>
              <a:rPr lang="de-DE" sz="1400" dirty="0">
                <a:latin typeface="+mj-lt"/>
              </a:rPr>
              <a:t>„Mit dem Gesetz ist das Bewusstsein für das Thema “Frauen in Führung” größer geworden. </a:t>
            </a:r>
          </a:p>
          <a:p>
            <a:pPr algn="ctr"/>
            <a:r>
              <a:rPr lang="de-DE" sz="1400" dirty="0">
                <a:latin typeface="+mj-lt"/>
              </a:rPr>
              <a:t>Und das ist die größte Chance: dass sich die Denke in den Unternehmen verändert.“ </a:t>
            </a:r>
            <a:r>
              <a:rPr lang="de-DE" sz="1100" i="1" dirty="0">
                <a:latin typeface="+mj-lt"/>
              </a:rPr>
              <a:t>(Großunternehmen)</a:t>
            </a:r>
            <a:endParaRPr lang="en-US" sz="1100" i="1" dirty="0">
              <a:latin typeface="+mj-lt"/>
            </a:endParaRPr>
          </a:p>
        </p:txBody>
      </p:sp>
      <p:sp>
        <p:nvSpPr>
          <p:cNvPr id="19" name="Rechteck 18"/>
          <p:cNvSpPr/>
          <p:nvPr/>
        </p:nvSpPr>
        <p:spPr>
          <a:xfrm>
            <a:off x="4564340" y="1804705"/>
            <a:ext cx="5027237" cy="1169551"/>
          </a:xfrm>
          <a:prstGeom prst="rect">
            <a:avLst/>
          </a:prstGeom>
        </p:spPr>
        <p:txBody>
          <a:bodyPr wrap="square">
            <a:spAutoFit/>
          </a:bodyPr>
          <a:lstStyle/>
          <a:p>
            <a:pPr algn="ctr"/>
            <a:r>
              <a:rPr lang="de-DE" sz="1400" dirty="0">
                <a:latin typeface="+mj-lt"/>
              </a:rPr>
              <a:t>„Es kommt eine neue Generation Frauen auf den Markt, hochqualifizierte Frauen, und wir haben den demografischen Wandel, wo wir uns auch stärker auf die Frauen stützen müssen, da wir nicht genügend männliche Arbeitskräfte haben. Aber ich denke, dass es noch 5-10 Jahre dauern wird.“ </a:t>
            </a:r>
            <a:r>
              <a:rPr lang="de-DE" sz="1100" i="1" dirty="0">
                <a:latin typeface="+mj-lt"/>
              </a:rPr>
              <a:t>(Großunternehmen)</a:t>
            </a:r>
            <a:endParaRPr lang="en-US" sz="1100" i="1" dirty="0">
              <a:latin typeface="+mj-lt"/>
            </a:endParaRPr>
          </a:p>
        </p:txBody>
      </p:sp>
    </p:spTree>
    <p:extLst>
      <p:ext uri="{BB962C8B-B14F-4D97-AF65-F5344CB8AC3E}">
        <p14:creationId xmlns:p14="http://schemas.microsoft.com/office/powerpoint/2010/main" val="4267903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7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ienbaum_Quer">
  <a:themeElements>
    <a:clrScheme name="Kienbaum Farben">
      <a:dk1>
        <a:srgbClr val="000000"/>
      </a:dk1>
      <a:lt1>
        <a:srgbClr val="FFFFFF"/>
      </a:lt1>
      <a:dk2>
        <a:srgbClr val="0049A4"/>
      </a:dk2>
      <a:lt2>
        <a:srgbClr val="7F7F7F"/>
      </a:lt2>
      <a:accent1>
        <a:srgbClr val="7FA4D1"/>
      </a:accent1>
      <a:accent2>
        <a:srgbClr val="BFD1E8"/>
      </a:accent2>
      <a:accent3>
        <a:srgbClr val="D9E4F1"/>
      </a:accent3>
      <a:accent4>
        <a:srgbClr val="BFBFBF"/>
      </a:accent4>
      <a:accent5>
        <a:srgbClr val="FFB134"/>
      </a:accent5>
      <a:accent6>
        <a:srgbClr val="FFD899"/>
      </a:accent6>
      <a:hlink>
        <a:srgbClr val="0049A4"/>
      </a:hlink>
      <a:folHlink>
        <a:srgbClr val="7F7F7F"/>
      </a:folHlink>
    </a:clrScheme>
    <a:fontScheme name="Kienbaum Schrift">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9A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5875"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2341</Words>
  <Application>Microsoft Office PowerPoint</Application>
  <PresentationFormat>A4-Papier (210x297 mm)</PresentationFormat>
  <Paragraphs>236</Paragraphs>
  <Slides>22</Slides>
  <Notes>8</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8" baseType="lpstr">
      <vt:lpstr>Arial</vt:lpstr>
      <vt:lpstr>Arial Narrow</vt:lpstr>
      <vt:lpstr>Calibri</vt:lpstr>
      <vt:lpstr>Times New Roman</vt:lpstr>
      <vt:lpstr>Kienbaum_Quer</vt:lpstr>
      <vt:lpstr>think-cell Folie</vt:lpstr>
      <vt:lpstr>PowerPoint-Präsentation</vt:lpstr>
      <vt:lpstr>PowerPoint-Präsentation</vt:lpstr>
      <vt:lpstr>Einleitung</vt:lpstr>
      <vt:lpstr>Summary – 1/2</vt:lpstr>
      <vt:lpstr>Summary – 2/2</vt:lpstr>
      <vt:lpstr>PowerPoint-Präsentation</vt:lpstr>
      <vt:lpstr>Status Quo und Zielsetzung für die erste Berichtsperiode</vt:lpstr>
      <vt:lpstr>Analysen und Maßnahmen zur Festlegung von Zielgrößen</vt:lpstr>
      <vt:lpstr>Positionen zu den neuen gesetzlichen Vorgaben</vt:lpstr>
      <vt:lpstr>PowerPoint-Präsentation</vt:lpstr>
      <vt:lpstr>Chancen</vt:lpstr>
      <vt:lpstr>Herausforderungen</vt:lpstr>
      <vt:lpstr>PowerPoint-Präsentation</vt:lpstr>
      <vt:lpstr>Maßnahmen für die Erhöhung des Frauenanteils auf den verschiedenen Ebenen</vt:lpstr>
      <vt:lpstr>Ansätze und Instrumente</vt:lpstr>
      <vt:lpstr>Stellschrauben für nachhaltige Veränderung</vt:lpstr>
      <vt:lpstr>PowerPoint-Präsentation</vt:lpstr>
      <vt:lpstr>Studiendesign</vt:lpstr>
      <vt:lpstr>Studienteilnehmer</vt:lpstr>
      <vt:lpstr>Studienteilnehmer</vt:lpstr>
      <vt:lpstr>Kontakt</vt:lpstr>
      <vt:lpstr>PowerPoint-Präsentation</vt:lpstr>
    </vt:vector>
  </TitlesOfParts>
  <Company>Kienbaum Consultants International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Tamara</dc:creator>
  <cp:lastModifiedBy>Schulze, Steffen</cp:lastModifiedBy>
  <cp:revision>144</cp:revision>
  <cp:lastPrinted>2016-06-29T16:05:02Z</cp:lastPrinted>
  <dcterms:created xsi:type="dcterms:W3CDTF">2016-06-20T12:18:25Z</dcterms:created>
  <dcterms:modified xsi:type="dcterms:W3CDTF">2016-08-11T17:04:41Z</dcterms:modified>
</cp:coreProperties>
</file>